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3" r:id="rId2"/>
    <p:sldId id="335" r:id="rId3"/>
    <p:sldId id="334" r:id="rId4"/>
    <p:sldId id="328" r:id="rId5"/>
    <p:sldId id="329" r:id="rId6"/>
    <p:sldId id="330" r:id="rId7"/>
    <p:sldId id="331" r:id="rId8"/>
    <p:sldId id="332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315" r:id="rId28"/>
    <p:sldId id="336" r:id="rId29"/>
  </p:sldIdLst>
  <p:sldSz cx="9144000" cy="5715000" type="screen16x10"/>
  <p:notesSz cx="9144000" cy="571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05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771650"/>
            <a:ext cx="7772400" cy="1200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200400"/>
            <a:ext cx="6400800" cy="1428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 u="sng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314450"/>
            <a:ext cx="3977640" cy="377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314450"/>
            <a:ext cx="3977640" cy="377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714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0694" y="40067"/>
            <a:ext cx="7924165" cy="1346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0875" y="1357960"/>
            <a:ext cx="8180070" cy="3462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 u="sng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5314950"/>
            <a:ext cx="292608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5314950"/>
            <a:ext cx="210312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5314950"/>
            <a:ext cx="210312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14300"/>
            <a:ext cx="7620000" cy="541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81199" y="1275292"/>
            <a:ext cx="4900083" cy="575008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0583">
              <a:spcBef>
                <a:spcPts val="83"/>
              </a:spcBef>
            </a:pPr>
            <a:r>
              <a:rPr sz="3667" b="0" spc="-379" dirty="0">
                <a:solidFill>
                  <a:srgbClr val="FF0000"/>
                </a:solidFill>
                <a:latin typeface="Arial Black"/>
                <a:cs typeface="Arial Black"/>
              </a:rPr>
              <a:t>SURFACE</a:t>
            </a:r>
            <a:r>
              <a:rPr sz="3667" b="0" spc="-562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3667" b="0" spc="-387" dirty="0">
                <a:solidFill>
                  <a:srgbClr val="FF0000"/>
                </a:solidFill>
                <a:latin typeface="Arial Black"/>
                <a:cs typeface="Arial Black"/>
              </a:rPr>
              <a:t>CHEMISTRY</a:t>
            </a:r>
            <a:endParaRPr sz="3667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1529" y="147954"/>
            <a:ext cx="54102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5" dirty="0"/>
              <a:t>Action </a:t>
            </a:r>
            <a:r>
              <a:rPr spc="-40" dirty="0"/>
              <a:t>of</a:t>
            </a:r>
            <a:r>
              <a:rPr spc="-700" dirty="0"/>
              <a:t> </a:t>
            </a:r>
            <a:r>
              <a:rPr spc="-145" dirty="0"/>
              <a:t>adsorption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9191" y="1038301"/>
            <a:ext cx="8560435" cy="452755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58140" marR="90805" indent="-282575">
              <a:lnSpc>
                <a:spcPct val="90000"/>
              </a:lnSpc>
              <a:spcBef>
                <a:spcPts val="315"/>
              </a:spcBef>
              <a:buFont typeface="Wingdings"/>
              <a:buChar char=""/>
              <a:tabLst>
                <a:tab pos="358140" algn="l"/>
                <a:tab pos="358775" algn="l"/>
              </a:tabLst>
            </a:pPr>
            <a:r>
              <a:rPr sz="1800" spc="15" dirty="0">
                <a:solidFill>
                  <a:srgbClr val="404040"/>
                </a:solidFill>
                <a:latin typeface="Arial"/>
                <a:cs typeface="Arial"/>
              </a:rPr>
              <a:t>(i) </a:t>
            </a:r>
            <a:r>
              <a:rPr sz="1800" spc="45" dirty="0">
                <a:solidFill>
                  <a:srgbClr val="404040"/>
                </a:solidFill>
                <a:latin typeface="Arial"/>
                <a:cs typeface="Arial"/>
              </a:rPr>
              <a:t>If </a:t>
            </a:r>
            <a:r>
              <a:rPr sz="1800" spc="-12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1800" spc="-100" dirty="0">
                <a:solidFill>
                  <a:srgbClr val="404040"/>
                </a:solidFill>
                <a:latin typeface="Arial"/>
                <a:cs typeface="Arial"/>
              </a:rPr>
              <a:t>gas 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like </a:t>
            </a:r>
            <a:r>
              <a:rPr sz="1800" spc="-110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-165" baseline="-20833" dirty="0">
                <a:solidFill>
                  <a:srgbClr val="404040"/>
                </a:solidFill>
                <a:latin typeface="Arial"/>
                <a:cs typeface="Arial"/>
              </a:rPr>
              <a:t>2</a:t>
            </a:r>
            <a:r>
              <a:rPr sz="1800" spc="-110" dirty="0">
                <a:solidFill>
                  <a:srgbClr val="404040"/>
                </a:solidFill>
                <a:latin typeface="Arial"/>
                <a:cs typeface="Arial"/>
              </a:rPr>
              <a:t>, </a:t>
            </a:r>
            <a:r>
              <a:rPr sz="1800" spc="-100" dirty="0">
                <a:solidFill>
                  <a:srgbClr val="404040"/>
                </a:solidFill>
                <a:latin typeface="Arial"/>
                <a:cs typeface="Arial"/>
              </a:rPr>
              <a:t>H</a:t>
            </a:r>
            <a:r>
              <a:rPr sz="1800" spc="-150" baseline="-20833" dirty="0">
                <a:solidFill>
                  <a:srgbClr val="404040"/>
                </a:solidFill>
                <a:latin typeface="Arial"/>
                <a:cs typeface="Arial"/>
              </a:rPr>
              <a:t>2</a:t>
            </a:r>
            <a:r>
              <a:rPr sz="1800" spc="-100" dirty="0">
                <a:solidFill>
                  <a:srgbClr val="404040"/>
                </a:solidFill>
                <a:latin typeface="Arial"/>
                <a:cs typeface="Arial"/>
              </a:rPr>
              <a:t>, </a:t>
            </a:r>
            <a:r>
              <a:rPr sz="1800" spc="-175" dirty="0">
                <a:solidFill>
                  <a:srgbClr val="404040"/>
                </a:solidFill>
                <a:latin typeface="Arial"/>
                <a:cs typeface="Arial"/>
              </a:rPr>
              <a:t>CO, </a:t>
            </a:r>
            <a:r>
              <a:rPr sz="1800" spc="-120" dirty="0">
                <a:solidFill>
                  <a:srgbClr val="404040"/>
                </a:solidFill>
                <a:latin typeface="Arial"/>
                <a:cs typeface="Arial"/>
              </a:rPr>
              <a:t>Cl</a:t>
            </a:r>
            <a:r>
              <a:rPr sz="1800" spc="-179" baseline="-20833" dirty="0">
                <a:solidFill>
                  <a:srgbClr val="404040"/>
                </a:solidFill>
                <a:latin typeface="Arial"/>
                <a:cs typeface="Arial"/>
              </a:rPr>
              <a:t>2</a:t>
            </a:r>
            <a:r>
              <a:rPr sz="1800" spc="-120" dirty="0">
                <a:solidFill>
                  <a:srgbClr val="404040"/>
                </a:solidFill>
                <a:latin typeface="Arial"/>
                <a:cs typeface="Arial"/>
              </a:rPr>
              <a:t>, </a:t>
            </a:r>
            <a:r>
              <a:rPr sz="1800" spc="-105" dirty="0">
                <a:solidFill>
                  <a:srgbClr val="404040"/>
                </a:solidFill>
                <a:latin typeface="Arial"/>
                <a:cs typeface="Arial"/>
              </a:rPr>
              <a:t>NH</a:t>
            </a:r>
            <a:r>
              <a:rPr sz="1800" spc="-157" baseline="-20833" dirty="0">
                <a:solidFill>
                  <a:srgbClr val="404040"/>
                </a:solidFill>
                <a:latin typeface="Arial"/>
                <a:cs typeface="Arial"/>
              </a:rPr>
              <a:t>3 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or </a:t>
            </a:r>
            <a:r>
              <a:rPr sz="1800" spc="-185" dirty="0">
                <a:solidFill>
                  <a:srgbClr val="404040"/>
                </a:solidFill>
                <a:latin typeface="Arial"/>
                <a:cs typeface="Arial"/>
              </a:rPr>
              <a:t>SO</a:t>
            </a:r>
            <a:r>
              <a:rPr sz="1800" spc="-277" baseline="-20833" dirty="0">
                <a:solidFill>
                  <a:srgbClr val="404040"/>
                </a:solidFill>
                <a:latin typeface="Arial"/>
                <a:cs typeface="Arial"/>
              </a:rPr>
              <a:t>2</a:t>
            </a:r>
            <a:r>
              <a:rPr sz="1800" spc="-60" baseline="-20833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80" dirty="0">
                <a:solidFill>
                  <a:srgbClr val="404040"/>
                </a:solidFill>
                <a:latin typeface="Arial"/>
                <a:cs typeface="Arial"/>
              </a:rPr>
              <a:t>is 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taken in </a:t>
            </a:r>
            <a:r>
              <a:rPr sz="1800" spc="-12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1800" spc="-50" dirty="0">
                <a:solidFill>
                  <a:srgbClr val="404040"/>
                </a:solidFill>
                <a:latin typeface="Arial"/>
                <a:cs typeface="Arial"/>
              </a:rPr>
              <a:t>closed </a:t>
            </a:r>
            <a:r>
              <a:rPr sz="1800" spc="-80" dirty="0">
                <a:solidFill>
                  <a:srgbClr val="404040"/>
                </a:solidFill>
                <a:latin typeface="Arial"/>
                <a:cs typeface="Arial"/>
              </a:rPr>
              <a:t>vessel 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containing 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powdered</a:t>
            </a:r>
            <a:r>
              <a:rPr sz="18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Arial"/>
                <a:cs typeface="Arial"/>
              </a:rPr>
              <a:t>charcoal,</a:t>
            </a:r>
            <a:r>
              <a:rPr sz="18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Arial"/>
                <a:cs typeface="Arial"/>
              </a:rPr>
              <a:t>it</a:t>
            </a:r>
            <a:r>
              <a:rPr sz="18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80" dirty="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sz="18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404040"/>
                </a:solidFill>
                <a:latin typeface="Arial"/>
                <a:cs typeface="Arial"/>
              </a:rPr>
              <a:t>observed</a:t>
            </a:r>
            <a:r>
              <a:rPr sz="18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404040"/>
                </a:solidFill>
                <a:latin typeface="Arial"/>
                <a:cs typeface="Arial"/>
              </a:rPr>
              <a:t>that</a:t>
            </a:r>
            <a:r>
              <a:rPr sz="18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8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404040"/>
                </a:solidFill>
                <a:latin typeface="Arial"/>
                <a:cs typeface="Arial"/>
              </a:rPr>
              <a:t>pressure</a:t>
            </a:r>
            <a:r>
              <a:rPr sz="18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8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800" spc="-100" dirty="0">
                <a:solidFill>
                  <a:srgbClr val="404040"/>
                </a:solidFill>
                <a:latin typeface="Arial"/>
                <a:cs typeface="Arial"/>
              </a:rPr>
              <a:t> gas</a:t>
            </a:r>
            <a:r>
              <a:rPr sz="18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18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8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404040"/>
                </a:solidFill>
                <a:latin typeface="Arial"/>
                <a:cs typeface="Arial"/>
              </a:rPr>
              <a:t>enclosed</a:t>
            </a:r>
            <a:r>
              <a:rPr sz="18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85" dirty="0">
                <a:solidFill>
                  <a:srgbClr val="404040"/>
                </a:solidFill>
                <a:latin typeface="Arial"/>
                <a:cs typeface="Arial"/>
              </a:rPr>
              <a:t>vessel  </a:t>
            </a:r>
            <a:r>
              <a:rPr sz="1800" spc="-80" dirty="0">
                <a:solidFill>
                  <a:srgbClr val="404040"/>
                </a:solidFill>
                <a:latin typeface="Arial"/>
                <a:cs typeface="Arial"/>
              </a:rPr>
              <a:t>decreases. </a:t>
            </a:r>
            <a:r>
              <a:rPr sz="1800" spc="-105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1800" spc="-100" dirty="0">
                <a:solidFill>
                  <a:srgbClr val="404040"/>
                </a:solidFill>
                <a:latin typeface="Arial"/>
                <a:cs typeface="Arial"/>
              </a:rPr>
              <a:t>gas </a:t>
            </a:r>
            <a:r>
              <a:rPr sz="1800" spc="-50" dirty="0">
                <a:solidFill>
                  <a:srgbClr val="404040"/>
                </a:solidFill>
                <a:latin typeface="Arial"/>
                <a:cs typeface="Arial"/>
              </a:rPr>
              <a:t>molecules 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concentrate 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at the </a:t>
            </a:r>
            <a:r>
              <a:rPr sz="1800" spc="-50" dirty="0">
                <a:solidFill>
                  <a:srgbClr val="404040"/>
                </a:solidFill>
                <a:latin typeface="Arial"/>
                <a:cs typeface="Arial"/>
              </a:rPr>
              <a:t>surface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1800" spc="-50" dirty="0">
                <a:solidFill>
                  <a:srgbClr val="404040"/>
                </a:solidFill>
                <a:latin typeface="Arial"/>
                <a:cs typeface="Arial"/>
              </a:rPr>
              <a:t>charcoal, i.e., </a:t>
            </a:r>
            <a:r>
              <a:rPr sz="1800" spc="-110" dirty="0">
                <a:solidFill>
                  <a:srgbClr val="404040"/>
                </a:solidFill>
                <a:latin typeface="Arial"/>
                <a:cs typeface="Arial"/>
              </a:rPr>
              <a:t>gases  </a:t>
            </a:r>
            <a:r>
              <a:rPr sz="1800" spc="-55" dirty="0">
                <a:solidFill>
                  <a:srgbClr val="404040"/>
                </a:solidFill>
                <a:latin typeface="Arial"/>
                <a:cs typeface="Arial"/>
              </a:rPr>
              <a:t>are</a:t>
            </a:r>
            <a:r>
              <a:rPr sz="18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u="sng" spc="-6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adsorbed</a:t>
            </a:r>
            <a:r>
              <a:rPr sz="1800" b="1" spc="-1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at</a:t>
            </a:r>
            <a:r>
              <a:rPr sz="18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8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Arial"/>
                <a:cs typeface="Arial"/>
              </a:rPr>
              <a:t>surface.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404040"/>
              </a:buClr>
              <a:buFont typeface="Wingdings"/>
              <a:buChar char=""/>
            </a:pPr>
            <a:endParaRPr sz="1700">
              <a:latin typeface="Arial"/>
              <a:cs typeface="Arial"/>
            </a:endParaRPr>
          </a:p>
          <a:p>
            <a:pPr marL="358140" marR="55880" indent="-282575">
              <a:lnSpc>
                <a:spcPct val="90000"/>
              </a:lnSpc>
              <a:buFont typeface="Wingdings"/>
              <a:buChar char=""/>
              <a:tabLst>
                <a:tab pos="358140" algn="l"/>
                <a:tab pos="358775" algn="l"/>
              </a:tabLst>
            </a:pP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(ii) 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In </a:t>
            </a:r>
            <a:r>
              <a:rPr sz="1800" spc="-12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solution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1800" spc="-75" dirty="0">
                <a:solidFill>
                  <a:srgbClr val="404040"/>
                </a:solidFill>
                <a:latin typeface="Arial"/>
                <a:cs typeface="Arial"/>
              </a:rPr>
              <a:t>an </a:t>
            </a: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organic </a:t>
            </a:r>
            <a:r>
              <a:rPr sz="1800" spc="-55" dirty="0">
                <a:solidFill>
                  <a:srgbClr val="404040"/>
                </a:solidFill>
                <a:latin typeface="Arial"/>
                <a:cs typeface="Arial"/>
              </a:rPr>
              <a:t>dye, </a:t>
            </a:r>
            <a:r>
              <a:rPr sz="1800" spc="-110" dirty="0">
                <a:solidFill>
                  <a:srgbClr val="404040"/>
                </a:solidFill>
                <a:latin typeface="Arial"/>
                <a:cs typeface="Arial"/>
              </a:rPr>
              <a:t>say </a:t>
            </a:r>
            <a:r>
              <a:rPr sz="1800" spc="-30" dirty="0">
                <a:solidFill>
                  <a:srgbClr val="404040"/>
                </a:solidFill>
                <a:latin typeface="Arial"/>
                <a:cs typeface="Arial"/>
              </a:rPr>
              <a:t>methylene </a:t>
            </a: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blue, 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when </a:t>
            </a:r>
            <a:r>
              <a:rPr sz="1800" spc="-50" dirty="0">
                <a:solidFill>
                  <a:srgbClr val="404040"/>
                </a:solidFill>
                <a:latin typeface="Arial"/>
                <a:cs typeface="Arial"/>
              </a:rPr>
              <a:t>animal charcoal </a:t>
            </a:r>
            <a:r>
              <a:rPr sz="1800" spc="-80" dirty="0">
                <a:solidFill>
                  <a:srgbClr val="404040"/>
                </a:solidFill>
                <a:latin typeface="Arial"/>
                <a:cs typeface="Arial"/>
              </a:rPr>
              <a:t>is  </a:t>
            </a:r>
            <a:r>
              <a:rPr sz="1800" spc="-50" dirty="0">
                <a:solidFill>
                  <a:srgbClr val="404040"/>
                </a:solidFill>
                <a:latin typeface="Arial"/>
                <a:cs typeface="Arial"/>
              </a:rPr>
              <a:t>added</a:t>
            </a:r>
            <a:r>
              <a:rPr sz="18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18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8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solution</a:t>
            </a:r>
            <a:r>
              <a:rPr sz="18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80" dirty="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sz="18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well</a:t>
            </a:r>
            <a:r>
              <a:rPr sz="18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404040"/>
                </a:solidFill>
                <a:latin typeface="Arial"/>
                <a:cs typeface="Arial"/>
              </a:rPr>
              <a:t>shaken,</a:t>
            </a:r>
            <a:r>
              <a:rPr sz="18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Arial"/>
                <a:cs typeface="Arial"/>
              </a:rPr>
              <a:t>it</a:t>
            </a:r>
            <a:r>
              <a:rPr sz="18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80" dirty="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sz="18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404040"/>
                </a:solidFill>
                <a:latin typeface="Arial"/>
                <a:cs typeface="Arial"/>
              </a:rPr>
              <a:t>observed</a:t>
            </a:r>
            <a:r>
              <a:rPr sz="18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404040"/>
                </a:solidFill>
                <a:latin typeface="Arial"/>
                <a:cs typeface="Arial"/>
              </a:rPr>
              <a:t>that</a:t>
            </a:r>
            <a:r>
              <a:rPr sz="18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8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404040"/>
                </a:solidFill>
                <a:latin typeface="Arial"/>
                <a:cs typeface="Arial"/>
              </a:rPr>
              <a:t>filtrate</a:t>
            </a:r>
            <a:r>
              <a:rPr sz="18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turns</a:t>
            </a:r>
            <a:r>
              <a:rPr sz="18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Arial"/>
                <a:cs typeface="Arial"/>
              </a:rPr>
              <a:t>colourless.  </a:t>
            </a:r>
            <a:r>
              <a:rPr sz="1800" spc="-105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1800" spc="-50" dirty="0">
                <a:solidFill>
                  <a:srgbClr val="404040"/>
                </a:solidFill>
                <a:latin typeface="Arial"/>
                <a:cs typeface="Arial"/>
              </a:rPr>
              <a:t>molecules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1800" spc="-50" dirty="0">
                <a:solidFill>
                  <a:srgbClr val="404040"/>
                </a:solidFill>
                <a:latin typeface="Arial"/>
                <a:cs typeface="Arial"/>
              </a:rPr>
              <a:t>dye, 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thus, </a:t>
            </a:r>
            <a:r>
              <a:rPr sz="1800" spc="-45" dirty="0">
                <a:solidFill>
                  <a:srgbClr val="404040"/>
                </a:solidFill>
                <a:latin typeface="Arial"/>
                <a:cs typeface="Arial"/>
              </a:rPr>
              <a:t>accumulate 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on 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1800" spc="-50" dirty="0">
                <a:solidFill>
                  <a:srgbClr val="404040"/>
                </a:solidFill>
                <a:latin typeface="Arial"/>
                <a:cs typeface="Arial"/>
              </a:rPr>
              <a:t>surface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1800" spc="-50" dirty="0">
                <a:solidFill>
                  <a:srgbClr val="404040"/>
                </a:solidFill>
                <a:latin typeface="Arial"/>
                <a:cs typeface="Arial"/>
              </a:rPr>
              <a:t>charcoal, i.e., </a:t>
            </a:r>
            <a:r>
              <a:rPr sz="1800" spc="-55" dirty="0">
                <a:solidFill>
                  <a:srgbClr val="404040"/>
                </a:solidFill>
                <a:latin typeface="Arial"/>
                <a:cs typeface="Arial"/>
              </a:rPr>
              <a:t>are  </a:t>
            </a:r>
            <a:r>
              <a:rPr sz="1800" spc="-45" dirty="0">
                <a:solidFill>
                  <a:srgbClr val="404040"/>
                </a:solidFill>
                <a:latin typeface="Arial"/>
                <a:cs typeface="Arial"/>
              </a:rPr>
              <a:t>adsorbed.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404040"/>
              </a:buClr>
              <a:buFont typeface="Wingdings"/>
              <a:buChar char=""/>
            </a:pPr>
            <a:endParaRPr sz="1750">
              <a:latin typeface="Arial"/>
              <a:cs typeface="Arial"/>
            </a:endParaRPr>
          </a:p>
          <a:p>
            <a:pPr marL="358140" marR="614680" indent="-282575">
              <a:lnSpc>
                <a:spcPts val="1939"/>
              </a:lnSpc>
              <a:spcBef>
                <a:spcPts val="5"/>
              </a:spcBef>
              <a:buFont typeface="Wingdings"/>
              <a:buChar char=""/>
              <a:tabLst>
                <a:tab pos="358140" algn="l"/>
                <a:tab pos="358775" algn="l"/>
              </a:tabLst>
            </a:pP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(iii)</a:t>
            </a:r>
            <a:r>
              <a:rPr sz="1800" spc="2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404040"/>
                </a:solidFill>
                <a:latin typeface="Arial"/>
                <a:cs typeface="Arial"/>
              </a:rPr>
              <a:t>Aqueous</a:t>
            </a:r>
            <a:r>
              <a:rPr sz="18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solution</a:t>
            </a:r>
            <a:r>
              <a:rPr sz="18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8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raw</a:t>
            </a:r>
            <a:r>
              <a:rPr sz="18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404040"/>
                </a:solidFill>
                <a:latin typeface="Arial"/>
                <a:cs typeface="Arial"/>
              </a:rPr>
              <a:t>sugar,</a:t>
            </a:r>
            <a:r>
              <a:rPr sz="18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when</a:t>
            </a:r>
            <a:r>
              <a:rPr sz="18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85" dirty="0">
                <a:solidFill>
                  <a:srgbClr val="404040"/>
                </a:solidFill>
                <a:latin typeface="Arial"/>
                <a:cs typeface="Arial"/>
              </a:rPr>
              <a:t>passed</a:t>
            </a:r>
            <a:r>
              <a:rPr sz="18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over</a:t>
            </a:r>
            <a:r>
              <a:rPr sz="18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404040"/>
                </a:solidFill>
                <a:latin typeface="Arial"/>
                <a:cs typeface="Arial"/>
              </a:rPr>
              <a:t>beds</a:t>
            </a:r>
            <a:r>
              <a:rPr sz="18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8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Arial"/>
                <a:cs typeface="Arial"/>
              </a:rPr>
              <a:t>animal</a:t>
            </a:r>
            <a:r>
              <a:rPr sz="18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Arial"/>
                <a:cs typeface="Arial"/>
              </a:rPr>
              <a:t>charcoal,  </a:t>
            </a:r>
            <a:r>
              <a:rPr sz="1800" spc="-60" dirty="0">
                <a:solidFill>
                  <a:srgbClr val="404040"/>
                </a:solidFill>
                <a:latin typeface="Arial"/>
                <a:cs typeface="Arial"/>
              </a:rPr>
              <a:t>becomes</a:t>
            </a:r>
            <a:r>
              <a:rPr sz="18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404040"/>
                </a:solidFill>
                <a:latin typeface="Arial"/>
                <a:cs typeface="Arial"/>
              </a:rPr>
              <a:t>colourless</a:t>
            </a:r>
            <a:r>
              <a:rPr sz="18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35" dirty="0">
                <a:solidFill>
                  <a:srgbClr val="404040"/>
                </a:solidFill>
                <a:latin typeface="Arial"/>
                <a:cs typeface="Arial"/>
              </a:rPr>
              <a:t>as</a:t>
            </a:r>
            <a:r>
              <a:rPr sz="18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8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colouring</a:t>
            </a:r>
            <a:r>
              <a:rPr sz="18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404040"/>
                </a:solidFill>
                <a:latin typeface="Arial"/>
                <a:cs typeface="Arial"/>
              </a:rPr>
              <a:t>substances</a:t>
            </a:r>
            <a:r>
              <a:rPr sz="18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404040"/>
                </a:solidFill>
                <a:latin typeface="Arial"/>
                <a:cs typeface="Arial"/>
              </a:rPr>
              <a:t>are</a:t>
            </a:r>
            <a:r>
              <a:rPr sz="18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404040"/>
                </a:solidFill>
                <a:latin typeface="Arial"/>
                <a:cs typeface="Arial"/>
              </a:rPr>
              <a:t>adsorbed</a:t>
            </a:r>
            <a:r>
              <a:rPr sz="18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by</a:t>
            </a:r>
            <a:r>
              <a:rPr sz="18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8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Arial"/>
                <a:cs typeface="Arial"/>
              </a:rPr>
              <a:t>charcoal.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404040"/>
              </a:buClr>
              <a:buFont typeface="Wingdings"/>
              <a:buChar char=""/>
            </a:pPr>
            <a:endParaRPr sz="1500">
              <a:latin typeface="Arial"/>
              <a:cs typeface="Arial"/>
            </a:endParaRPr>
          </a:p>
          <a:p>
            <a:pPr marL="358140" indent="-282575">
              <a:lnSpc>
                <a:spcPts val="2050"/>
              </a:lnSpc>
              <a:buFont typeface="Wingdings"/>
              <a:buChar char=""/>
              <a:tabLst>
                <a:tab pos="358140" algn="l"/>
                <a:tab pos="358775" algn="l"/>
              </a:tabLst>
            </a:pP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(iv)</a:t>
            </a:r>
            <a:r>
              <a:rPr sz="1800" spc="2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0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8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404040"/>
                </a:solidFill>
                <a:latin typeface="Arial"/>
                <a:cs typeface="Arial"/>
              </a:rPr>
              <a:t>air</a:t>
            </a:r>
            <a:r>
              <a:rPr sz="18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404040"/>
                </a:solidFill>
                <a:latin typeface="Arial"/>
                <a:cs typeface="Arial"/>
              </a:rPr>
              <a:t>becomes</a:t>
            </a:r>
            <a:r>
              <a:rPr sz="18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dry</a:t>
            </a:r>
            <a:r>
              <a:rPr sz="18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18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8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404040"/>
                </a:solidFill>
                <a:latin typeface="Arial"/>
                <a:cs typeface="Arial"/>
              </a:rPr>
              <a:t>presence</a:t>
            </a:r>
            <a:r>
              <a:rPr sz="18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8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404040"/>
                </a:solidFill>
                <a:latin typeface="Arial"/>
                <a:cs typeface="Arial"/>
              </a:rPr>
              <a:t>silica</a:t>
            </a:r>
            <a:r>
              <a:rPr sz="18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gel</a:t>
            </a:r>
            <a:r>
              <a:rPr sz="18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80" dirty="0">
                <a:solidFill>
                  <a:srgbClr val="404040"/>
                </a:solidFill>
                <a:latin typeface="Arial"/>
                <a:cs typeface="Arial"/>
              </a:rPr>
              <a:t>because</a:t>
            </a:r>
            <a:r>
              <a:rPr sz="18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8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water</a:t>
            </a:r>
            <a:r>
              <a:rPr sz="18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Arial"/>
                <a:cs typeface="Arial"/>
              </a:rPr>
              <a:t>molecules</a:t>
            </a:r>
            <a:endParaRPr sz="1800">
              <a:latin typeface="Arial"/>
              <a:cs typeface="Arial"/>
            </a:endParaRPr>
          </a:p>
          <a:p>
            <a:pPr marL="358140">
              <a:lnSpc>
                <a:spcPts val="2050"/>
              </a:lnSpc>
            </a:pP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get</a:t>
            </a:r>
            <a:r>
              <a:rPr sz="18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404040"/>
                </a:solidFill>
                <a:latin typeface="Arial"/>
                <a:cs typeface="Arial"/>
              </a:rPr>
              <a:t>adsorbed</a:t>
            </a:r>
            <a:r>
              <a:rPr sz="18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on</a:t>
            </a:r>
            <a:r>
              <a:rPr sz="18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8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Arial"/>
                <a:cs typeface="Arial"/>
              </a:rPr>
              <a:t>surface</a:t>
            </a:r>
            <a:r>
              <a:rPr sz="18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8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8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404040"/>
                </a:solidFill>
                <a:latin typeface="Arial"/>
                <a:cs typeface="Arial"/>
              </a:rPr>
              <a:t>gel.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Arial"/>
              <a:cs typeface="Arial"/>
            </a:endParaRPr>
          </a:p>
          <a:p>
            <a:pPr marL="358140" marR="800735" indent="-282575">
              <a:lnSpc>
                <a:spcPts val="1939"/>
              </a:lnSpc>
              <a:buFont typeface="Wingdings"/>
              <a:buChar char=""/>
              <a:tabLst>
                <a:tab pos="358140" algn="l"/>
                <a:tab pos="358775" algn="l"/>
              </a:tabLst>
            </a:pPr>
            <a:r>
              <a:rPr sz="1800" spc="-10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8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404040"/>
                </a:solidFill>
                <a:latin typeface="Arial"/>
                <a:cs typeface="Arial"/>
              </a:rPr>
              <a:t>process</a:t>
            </a:r>
            <a:r>
              <a:rPr sz="18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8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removing</a:t>
            </a:r>
            <a:r>
              <a:rPr sz="18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404040"/>
                </a:solidFill>
                <a:latin typeface="Arial"/>
                <a:cs typeface="Arial"/>
              </a:rPr>
              <a:t>an</a:t>
            </a:r>
            <a:r>
              <a:rPr sz="18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404040"/>
                </a:solidFill>
                <a:latin typeface="Arial"/>
                <a:cs typeface="Arial"/>
              </a:rPr>
              <a:t>adsorbed</a:t>
            </a:r>
            <a:r>
              <a:rPr sz="18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404040"/>
                </a:solidFill>
                <a:latin typeface="Arial"/>
                <a:cs typeface="Arial"/>
              </a:rPr>
              <a:t>substance</a:t>
            </a:r>
            <a:r>
              <a:rPr sz="18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404040"/>
                </a:solidFill>
                <a:latin typeface="Arial"/>
                <a:cs typeface="Arial"/>
              </a:rPr>
              <a:t>from</a:t>
            </a:r>
            <a:r>
              <a:rPr sz="18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2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Arial"/>
                <a:cs typeface="Arial"/>
              </a:rPr>
              <a:t>surface</a:t>
            </a:r>
            <a:r>
              <a:rPr sz="18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on</a:t>
            </a:r>
            <a:r>
              <a:rPr sz="18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which</a:t>
            </a:r>
            <a:r>
              <a:rPr sz="18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Arial"/>
                <a:cs typeface="Arial"/>
              </a:rPr>
              <a:t>it</a:t>
            </a:r>
            <a:r>
              <a:rPr sz="18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80" dirty="0">
                <a:solidFill>
                  <a:srgbClr val="404040"/>
                </a:solidFill>
                <a:latin typeface="Arial"/>
                <a:cs typeface="Arial"/>
              </a:rPr>
              <a:t>is  </a:t>
            </a:r>
            <a:r>
              <a:rPr sz="1800" spc="-40" dirty="0">
                <a:solidFill>
                  <a:srgbClr val="404040"/>
                </a:solidFill>
                <a:latin typeface="Arial"/>
                <a:cs typeface="Arial"/>
              </a:rPr>
              <a:t>adsorbed </a:t>
            </a:r>
            <a:r>
              <a:rPr sz="1800" spc="-80" dirty="0">
                <a:solidFill>
                  <a:srgbClr val="404040"/>
                </a:solidFill>
                <a:latin typeface="Arial"/>
                <a:cs typeface="Arial"/>
              </a:rPr>
              <a:t>is </a:t>
            </a:r>
            <a:r>
              <a:rPr sz="1800" spc="-50" dirty="0">
                <a:solidFill>
                  <a:srgbClr val="404040"/>
                </a:solidFill>
                <a:latin typeface="Arial"/>
                <a:cs typeface="Arial"/>
              </a:rPr>
              <a:t>called</a:t>
            </a:r>
            <a:r>
              <a:rPr sz="1800" spc="-2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desorption.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0692" y="-88900"/>
            <a:ext cx="7924165" cy="134620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470534" marR="5080" indent="868044">
              <a:lnSpc>
                <a:spcPts val="5200"/>
              </a:lnSpc>
              <a:spcBef>
                <a:spcPts val="740"/>
              </a:spcBef>
            </a:pPr>
            <a:r>
              <a:rPr spc="-195" dirty="0"/>
              <a:t>Difference between  </a:t>
            </a:r>
            <a:r>
              <a:rPr spc="-145" dirty="0"/>
              <a:t>adsoprtion </a:t>
            </a:r>
            <a:r>
              <a:rPr spc="-185" dirty="0"/>
              <a:t>and</a:t>
            </a:r>
            <a:r>
              <a:rPr spc="-695" dirty="0"/>
              <a:t> </a:t>
            </a:r>
            <a:r>
              <a:rPr spc="-145" dirty="0"/>
              <a:t>absorption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313" y="1257300"/>
            <a:ext cx="8416925" cy="4429931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94640" marR="5080" indent="-282575">
              <a:lnSpc>
                <a:spcPct val="80000"/>
              </a:lnSpc>
              <a:spcBef>
                <a:spcPts val="620"/>
              </a:spcBef>
              <a:buFont typeface="Wingdings"/>
              <a:buChar char=""/>
              <a:tabLst>
                <a:tab pos="294640" algn="l"/>
                <a:tab pos="295275" algn="l"/>
              </a:tabLst>
            </a:pP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22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Arial"/>
                <a:cs typeface="Arial"/>
              </a:rPr>
              <a:t>adsorption,</a:t>
            </a:r>
            <a:r>
              <a:rPr sz="2200" spc="-1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2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substance</a:t>
            </a:r>
            <a:r>
              <a:rPr sz="2200" spc="-1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0" dirty="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sz="22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Arial"/>
                <a:cs typeface="Arial"/>
              </a:rPr>
              <a:t>concentrated</a:t>
            </a:r>
            <a:r>
              <a:rPr sz="2200" spc="-1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only</a:t>
            </a:r>
            <a:r>
              <a:rPr sz="22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404040"/>
                </a:solidFill>
                <a:latin typeface="Arial"/>
                <a:cs typeface="Arial"/>
              </a:rPr>
              <a:t>at</a:t>
            </a:r>
            <a:r>
              <a:rPr sz="2200" spc="-1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2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surface</a:t>
            </a:r>
            <a:r>
              <a:rPr sz="22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and  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does</a:t>
            </a:r>
            <a:r>
              <a:rPr sz="22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45" dirty="0">
                <a:solidFill>
                  <a:srgbClr val="404040"/>
                </a:solidFill>
                <a:latin typeface="Arial"/>
                <a:cs typeface="Arial"/>
              </a:rPr>
              <a:t>not</a:t>
            </a:r>
            <a:r>
              <a:rPr sz="22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penetrate</a:t>
            </a:r>
            <a:r>
              <a:rPr sz="2200" spc="-1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404040"/>
                </a:solidFill>
                <a:latin typeface="Arial"/>
                <a:cs typeface="Arial"/>
              </a:rPr>
              <a:t>through</a:t>
            </a:r>
            <a:r>
              <a:rPr sz="22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2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surface</a:t>
            </a:r>
            <a:r>
              <a:rPr sz="22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90" dirty="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sz="22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2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404040"/>
                </a:solidFill>
                <a:latin typeface="Arial"/>
                <a:cs typeface="Arial"/>
              </a:rPr>
              <a:t>bulk</a:t>
            </a:r>
            <a:r>
              <a:rPr sz="22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60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2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2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404040"/>
                </a:solidFill>
                <a:latin typeface="Arial"/>
                <a:cs typeface="Arial"/>
              </a:rPr>
              <a:t>adsorbent,  </a:t>
            </a:r>
            <a:r>
              <a:rPr sz="2200" spc="-15" dirty="0">
                <a:solidFill>
                  <a:srgbClr val="404040"/>
                </a:solidFill>
                <a:latin typeface="Arial"/>
                <a:cs typeface="Arial"/>
              </a:rPr>
              <a:t>while 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in </a:t>
            </a:r>
            <a:r>
              <a:rPr sz="2200" spc="-15" dirty="0">
                <a:solidFill>
                  <a:srgbClr val="404040"/>
                </a:solidFill>
                <a:latin typeface="Arial"/>
                <a:cs typeface="Arial"/>
              </a:rPr>
              <a:t>absorption </a:t>
            </a:r>
            <a:r>
              <a:rPr sz="2200" spc="15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substance </a:t>
            </a:r>
            <a:r>
              <a:rPr sz="2200" spc="-100" dirty="0">
                <a:solidFill>
                  <a:srgbClr val="404040"/>
                </a:solidFill>
                <a:latin typeface="Arial"/>
                <a:cs typeface="Arial"/>
              </a:rPr>
              <a:t>is 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uniformly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distributed  </a:t>
            </a:r>
            <a:r>
              <a:rPr sz="2200" spc="15" dirty="0">
                <a:solidFill>
                  <a:srgbClr val="404040"/>
                </a:solidFill>
                <a:latin typeface="Arial"/>
                <a:cs typeface="Arial"/>
              </a:rPr>
              <a:t>throughout</a:t>
            </a:r>
            <a:r>
              <a:rPr sz="2200" spc="-1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2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Arial"/>
                <a:cs typeface="Arial"/>
              </a:rPr>
              <a:t>bulk</a:t>
            </a:r>
            <a:r>
              <a:rPr sz="22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6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2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2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solid.</a:t>
            </a:r>
            <a:endParaRPr lang="en-US"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404040"/>
              </a:buClr>
            </a:pPr>
            <a:endParaRPr lang="en-US" sz="1700" dirty="0">
              <a:latin typeface="Arial"/>
              <a:cs typeface="Arial"/>
            </a:endParaRPr>
          </a:p>
          <a:p>
            <a:pPr marL="294640" marR="184150" indent="-282575">
              <a:lnSpc>
                <a:spcPts val="2110"/>
              </a:lnSpc>
              <a:buFont typeface="Wingdings"/>
              <a:buChar char=""/>
              <a:tabLst>
                <a:tab pos="294640" algn="l"/>
                <a:tab pos="295275" algn="l"/>
              </a:tabLst>
            </a:pPr>
            <a:r>
              <a:rPr sz="2200" spc="-114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distinction </a:t>
            </a:r>
            <a:r>
              <a:rPr sz="2200" spc="-100" dirty="0">
                <a:solidFill>
                  <a:srgbClr val="404040"/>
                </a:solidFill>
                <a:latin typeface="Arial"/>
                <a:cs typeface="Arial"/>
              </a:rPr>
              <a:t>can 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be 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made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between </a:t>
            </a:r>
            <a:r>
              <a:rPr sz="2200" spc="-15" dirty="0">
                <a:solidFill>
                  <a:srgbClr val="404040"/>
                </a:solidFill>
                <a:latin typeface="Arial"/>
                <a:cs typeface="Arial"/>
              </a:rPr>
              <a:t>absorption 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and </a:t>
            </a:r>
            <a:r>
              <a:rPr sz="2200" spc="-20" dirty="0">
                <a:solidFill>
                  <a:srgbClr val="404040"/>
                </a:solidFill>
                <a:latin typeface="Arial"/>
                <a:cs typeface="Arial"/>
              </a:rPr>
              <a:t>adsorption 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by  </a:t>
            </a:r>
            <a:r>
              <a:rPr sz="2200" spc="-15" dirty="0">
                <a:solidFill>
                  <a:srgbClr val="404040"/>
                </a:solidFill>
                <a:latin typeface="Arial"/>
                <a:cs typeface="Arial"/>
              </a:rPr>
              <a:t>taking</a:t>
            </a:r>
            <a:r>
              <a:rPr sz="22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404040"/>
                </a:solidFill>
                <a:latin typeface="Arial"/>
                <a:cs typeface="Arial"/>
              </a:rPr>
              <a:t>an</a:t>
            </a:r>
            <a:r>
              <a:rPr sz="22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example</a:t>
            </a:r>
            <a:r>
              <a:rPr sz="22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6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2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srgbClr val="404040"/>
                </a:solidFill>
                <a:latin typeface="Arial"/>
                <a:cs typeface="Arial"/>
              </a:rPr>
              <a:t>water</a:t>
            </a:r>
            <a:r>
              <a:rPr sz="22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vapour.</a:t>
            </a:r>
            <a:r>
              <a:rPr sz="22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Water</a:t>
            </a:r>
            <a:r>
              <a:rPr sz="22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vapours</a:t>
            </a:r>
            <a:r>
              <a:rPr sz="22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are</a:t>
            </a:r>
            <a:r>
              <a:rPr sz="22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absorbed</a:t>
            </a:r>
            <a:r>
              <a:rPr sz="22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by  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anhydrous</a:t>
            </a:r>
            <a:r>
              <a:rPr sz="22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calcium</a:t>
            </a:r>
            <a:r>
              <a:rPr sz="2200" spc="-1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404040"/>
                </a:solidFill>
                <a:latin typeface="Arial"/>
                <a:cs typeface="Arial"/>
              </a:rPr>
              <a:t>chloride</a:t>
            </a:r>
            <a:r>
              <a:rPr sz="22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40" dirty="0">
                <a:solidFill>
                  <a:srgbClr val="404040"/>
                </a:solidFill>
                <a:latin typeface="Arial"/>
                <a:cs typeface="Arial"/>
              </a:rPr>
              <a:t>but</a:t>
            </a:r>
            <a:r>
              <a:rPr sz="22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adsorbed</a:t>
            </a:r>
            <a:r>
              <a:rPr sz="22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by</a:t>
            </a:r>
            <a:r>
              <a:rPr sz="22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silica</a:t>
            </a:r>
            <a:r>
              <a:rPr sz="2200" spc="-1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gel.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404040"/>
              </a:buClr>
              <a:buFont typeface="Wingdings"/>
              <a:buChar char=""/>
            </a:pPr>
            <a:endParaRPr sz="1750" dirty="0">
              <a:latin typeface="Arial"/>
              <a:cs typeface="Arial"/>
            </a:endParaRPr>
          </a:p>
          <a:p>
            <a:pPr marL="294640" marR="361950" indent="-282575" algn="just">
              <a:lnSpc>
                <a:spcPct val="80000"/>
              </a:lnSpc>
              <a:buClr>
                <a:srgbClr val="404040"/>
              </a:buClr>
              <a:buFont typeface="Wingdings"/>
              <a:buChar char=""/>
              <a:tabLst>
                <a:tab pos="356235" algn="l"/>
              </a:tabLst>
            </a:pPr>
            <a:r>
              <a:rPr dirty="0"/>
              <a:t>	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22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404040"/>
                </a:solidFill>
                <a:latin typeface="Arial"/>
                <a:cs typeface="Arial"/>
              </a:rPr>
              <a:t>other</a:t>
            </a:r>
            <a:r>
              <a:rPr sz="22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words,</a:t>
            </a:r>
            <a:r>
              <a:rPr sz="22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22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Arial"/>
                <a:cs typeface="Arial"/>
              </a:rPr>
              <a:t>adsorption</a:t>
            </a:r>
            <a:r>
              <a:rPr sz="22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2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404040"/>
                </a:solidFill>
                <a:latin typeface="Arial"/>
                <a:cs typeface="Arial"/>
              </a:rPr>
              <a:t>concentration</a:t>
            </a:r>
            <a:r>
              <a:rPr sz="2200" spc="-1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6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2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2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adsorbate  </a:t>
            </a:r>
            <a:r>
              <a:rPr sz="2200" spc="-90" dirty="0">
                <a:solidFill>
                  <a:srgbClr val="404040"/>
                </a:solidFill>
                <a:latin typeface="Arial"/>
                <a:cs typeface="Arial"/>
              </a:rPr>
              <a:t>increases</a:t>
            </a:r>
            <a:r>
              <a:rPr sz="2200" spc="-1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404040"/>
                </a:solidFill>
                <a:latin typeface="Arial"/>
                <a:cs typeface="Arial"/>
              </a:rPr>
              <a:t>only</a:t>
            </a:r>
            <a:r>
              <a:rPr sz="22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404040"/>
                </a:solidFill>
                <a:latin typeface="Arial"/>
                <a:cs typeface="Arial"/>
              </a:rPr>
              <a:t>at</a:t>
            </a:r>
            <a:r>
              <a:rPr sz="22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2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surface</a:t>
            </a:r>
            <a:r>
              <a:rPr sz="2200" spc="-1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6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2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2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404040"/>
                </a:solidFill>
                <a:latin typeface="Arial"/>
                <a:cs typeface="Arial"/>
              </a:rPr>
              <a:t>adsorbent,</a:t>
            </a:r>
            <a:r>
              <a:rPr sz="2200" spc="-1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while</a:t>
            </a:r>
            <a:r>
              <a:rPr sz="22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22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404040"/>
                </a:solidFill>
                <a:latin typeface="Arial"/>
                <a:cs typeface="Arial"/>
              </a:rPr>
              <a:t>absorption  </a:t>
            </a:r>
            <a:r>
              <a:rPr sz="22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2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404040"/>
                </a:solidFill>
                <a:latin typeface="Arial"/>
                <a:cs typeface="Arial"/>
              </a:rPr>
              <a:t>concentration</a:t>
            </a:r>
            <a:r>
              <a:rPr sz="2200" spc="-1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0" dirty="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sz="22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404040"/>
                </a:solidFill>
                <a:latin typeface="Arial"/>
                <a:cs typeface="Arial"/>
              </a:rPr>
              <a:t>uniform</a:t>
            </a:r>
            <a:r>
              <a:rPr sz="22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404040"/>
                </a:solidFill>
                <a:latin typeface="Arial"/>
                <a:cs typeface="Arial"/>
              </a:rPr>
              <a:t>throughout</a:t>
            </a:r>
            <a:r>
              <a:rPr sz="22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2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Arial"/>
                <a:cs typeface="Arial"/>
              </a:rPr>
              <a:t>bulk</a:t>
            </a:r>
            <a:r>
              <a:rPr sz="22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6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2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200" spc="-1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solid.</a:t>
            </a:r>
            <a:endParaRPr sz="2200" dirty="0">
              <a:latin typeface="Arial"/>
              <a:cs typeface="Arial"/>
            </a:endParaRPr>
          </a:p>
          <a:p>
            <a:pPr marL="355600" indent="-343535">
              <a:lnSpc>
                <a:spcPts val="2375"/>
              </a:lnSpc>
              <a:spcBef>
                <a:spcPts val="1475"/>
              </a:spcBef>
              <a:buFont typeface="Wingdings"/>
              <a:buChar char=""/>
              <a:tabLst>
                <a:tab pos="355600" algn="l"/>
                <a:tab pos="356235" algn="l"/>
              </a:tabLst>
            </a:pP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Both</a:t>
            </a:r>
            <a:r>
              <a:rPr sz="22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Arial"/>
                <a:cs typeface="Arial"/>
              </a:rPr>
              <a:t>adsorption</a:t>
            </a:r>
            <a:r>
              <a:rPr sz="22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22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404040"/>
                </a:solidFill>
                <a:latin typeface="Arial"/>
                <a:cs typeface="Arial"/>
              </a:rPr>
              <a:t>absorption</a:t>
            </a:r>
            <a:r>
              <a:rPr sz="22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0" dirty="0">
                <a:solidFill>
                  <a:srgbClr val="404040"/>
                </a:solidFill>
                <a:latin typeface="Arial"/>
                <a:cs typeface="Arial"/>
              </a:rPr>
              <a:t>can</a:t>
            </a:r>
            <a:r>
              <a:rPr sz="22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take</a:t>
            </a:r>
            <a:r>
              <a:rPr sz="22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place</a:t>
            </a:r>
            <a:r>
              <a:rPr sz="22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simultaneously</a:t>
            </a:r>
            <a:r>
              <a:rPr sz="22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also.</a:t>
            </a:r>
            <a:endParaRPr sz="2200" dirty="0">
              <a:latin typeface="Arial"/>
              <a:cs typeface="Arial"/>
            </a:endParaRPr>
          </a:p>
          <a:p>
            <a:pPr marL="294640">
              <a:lnSpc>
                <a:spcPts val="2375"/>
              </a:lnSpc>
            </a:pPr>
            <a:r>
              <a:rPr sz="2200" spc="-12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2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20" dirty="0">
                <a:solidFill>
                  <a:srgbClr val="404040"/>
                </a:solidFill>
                <a:latin typeface="Arial"/>
                <a:cs typeface="Arial"/>
              </a:rPr>
              <a:t>term</a:t>
            </a:r>
            <a:r>
              <a:rPr sz="22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sorption</a:t>
            </a:r>
            <a:r>
              <a:rPr sz="2200" spc="-1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sz="22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404040"/>
                </a:solidFill>
                <a:latin typeface="Arial"/>
                <a:cs typeface="Arial"/>
              </a:rPr>
              <a:t>used</a:t>
            </a:r>
            <a:r>
              <a:rPr sz="22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90" dirty="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sz="2200" spc="-1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describe</a:t>
            </a:r>
            <a:r>
              <a:rPr sz="2200" spc="-1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35" dirty="0">
                <a:solidFill>
                  <a:srgbClr val="404040"/>
                </a:solidFill>
                <a:latin typeface="Arial"/>
                <a:cs typeface="Arial"/>
              </a:rPr>
              <a:t>both</a:t>
            </a:r>
            <a:r>
              <a:rPr sz="22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2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404040"/>
                </a:solidFill>
                <a:latin typeface="Arial"/>
                <a:cs typeface="Arial"/>
              </a:rPr>
              <a:t>processes.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266700"/>
            <a:ext cx="756539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20" dirty="0"/>
              <a:t>Mechanism </a:t>
            </a:r>
            <a:r>
              <a:rPr spc="-40" dirty="0"/>
              <a:t>of</a:t>
            </a:r>
            <a:r>
              <a:rPr lang="en-US" spc="-40" dirty="0"/>
              <a:t> </a:t>
            </a:r>
            <a:r>
              <a:rPr lang="en-US" spc="-145" dirty="0" err="1"/>
              <a:t>adsoprtion</a:t>
            </a:r>
            <a:endParaRPr spc="-145" dirty="0"/>
          </a:p>
        </p:txBody>
      </p:sp>
      <p:sp>
        <p:nvSpPr>
          <p:cNvPr id="3" name="object 3"/>
          <p:cNvSpPr txBox="1"/>
          <p:nvPr/>
        </p:nvSpPr>
        <p:spPr>
          <a:xfrm>
            <a:off x="637540" y="1333500"/>
            <a:ext cx="8423910" cy="3573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640" marR="5080" indent="-281940">
              <a:lnSpc>
                <a:spcPct val="100000"/>
              </a:lnSpc>
              <a:spcBef>
                <a:spcPts val="100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lang="en-US" sz="2400" spc="-65" dirty="0">
                <a:solidFill>
                  <a:srgbClr val="404040"/>
                </a:solidFill>
                <a:latin typeface="Arial"/>
                <a:cs typeface="Arial"/>
              </a:rPr>
              <a:t>Inside</a:t>
            </a:r>
            <a:r>
              <a:rPr lang="en-US" sz="24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sz="24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lang="en-US" sz="24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sz="2400" spc="-30" dirty="0">
                <a:solidFill>
                  <a:srgbClr val="404040"/>
                </a:solidFill>
                <a:latin typeface="Arial"/>
                <a:cs typeface="Arial"/>
              </a:rPr>
              <a:t>adsorbent</a:t>
            </a:r>
            <a:r>
              <a:rPr lang="en-US" sz="24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sz="2400" spc="-45" dirty="0">
                <a:solidFill>
                  <a:srgbClr val="404040"/>
                </a:solidFill>
                <a:latin typeface="Arial"/>
                <a:cs typeface="Arial"/>
              </a:rPr>
              <a:t>all</a:t>
            </a:r>
            <a:r>
              <a:rPr lang="en-US" sz="24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sz="24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lang="en-US" sz="24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forces</a:t>
            </a:r>
            <a:r>
              <a:rPr sz="24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acting</a:t>
            </a:r>
            <a:r>
              <a:rPr sz="24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between</a:t>
            </a:r>
            <a:r>
              <a:rPr sz="24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4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particles  </a:t>
            </a:r>
            <a:r>
              <a:rPr sz="2400" spc="-70" dirty="0">
                <a:solidFill>
                  <a:srgbClr val="404040"/>
                </a:solidFill>
                <a:latin typeface="Arial"/>
                <a:cs typeface="Arial"/>
              </a:rPr>
              <a:t>are 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mutually </a:t>
            </a:r>
            <a:r>
              <a:rPr sz="2400" spc="-75" dirty="0">
                <a:solidFill>
                  <a:srgbClr val="404040"/>
                </a:solidFill>
                <a:latin typeface="Arial"/>
                <a:cs typeface="Arial"/>
              </a:rPr>
              <a:t>balanced </a:t>
            </a:r>
            <a:r>
              <a:rPr sz="2400" spc="45" dirty="0">
                <a:solidFill>
                  <a:srgbClr val="404040"/>
                </a:solidFill>
                <a:latin typeface="Arial"/>
                <a:cs typeface="Arial"/>
              </a:rPr>
              <a:t>but 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on 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2400" spc="-65" dirty="0">
                <a:solidFill>
                  <a:srgbClr val="404040"/>
                </a:solidFill>
                <a:latin typeface="Arial"/>
                <a:cs typeface="Arial"/>
              </a:rPr>
              <a:t>surface 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particles </a:t>
            </a:r>
            <a:r>
              <a:rPr sz="2400" spc="-75" dirty="0">
                <a:solidFill>
                  <a:srgbClr val="404040"/>
                </a:solidFill>
                <a:latin typeface="Arial"/>
                <a:cs typeface="Arial"/>
              </a:rPr>
              <a:t>are </a:t>
            </a:r>
            <a:r>
              <a:rPr sz="2400" spc="55" dirty="0">
                <a:solidFill>
                  <a:srgbClr val="404040"/>
                </a:solidFill>
                <a:latin typeface="Arial"/>
                <a:cs typeface="Arial"/>
              </a:rPr>
              <a:t>not  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surrounded 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by 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atoms </a:t>
            </a:r>
            <a:r>
              <a:rPr sz="2400" spc="25" dirty="0">
                <a:solidFill>
                  <a:srgbClr val="404040"/>
                </a:solidFill>
                <a:latin typeface="Arial"/>
                <a:cs typeface="Arial"/>
              </a:rPr>
              <a:t>or </a:t>
            </a:r>
            <a:r>
              <a:rPr sz="2400" spc="-65" dirty="0">
                <a:solidFill>
                  <a:srgbClr val="404040"/>
                </a:solidFill>
                <a:latin typeface="Arial"/>
                <a:cs typeface="Arial"/>
              </a:rPr>
              <a:t>molecules </a:t>
            </a:r>
            <a:r>
              <a:rPr sz="2400" spc="7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their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kind 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on 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all </a:t>
            </a:r>
            <a:r>
              <a:rPr sz="2400" spc="-100" dirty="0">
                <a:solidFill>
                  <a:srgbClr val="404040"/>
                </a:solidFill>
                <a:latin typeface="Arial"/>
                <a:cs typeface="Arial"/>
              </a:rPr>
              <a:t>sides,  </a:t>
            </a:r>
            <a:r>
              <a:rPr sz="2400" spc="-75" dirty="0">
                <a:solidFill>
                  <a:srgbClr val="404040"/>
                </a:solidFill>
                <a:latin typeface="Arial"/>
                <a:cs typeface="Arial"/>
              </a:rPr>
              <a:t>and </a:t>
            </a:r>
            <a:r>
              <a:rPr sz="2400" spc="-80" dirty="0">
                <a:solidFill>
                  <a:srgbClr val="404040"/>
                </a:solidFill>
                <a:latin typeface="Arial"/>
                <a:cs typeface="Arial"/>
              </a:rPr>
              <a:t>hence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they </a:t>
            </a:r>
            <a:r>
              <a:rPr sz="2400" spc="-125" dirty="0">
                <a:solidFill>
                  <a:srgbClr val="404040"/>
                </a:solidFill>
                <a:latin typeface="Arial"/>
                <a:cs typeface="Arial"/>
              </a:rPr>
              <a:t>possess </a:t>
            </a:r>
            <a:r>
              <a:rPr sz="2400" spc="-70" dirty="0">
                <a:solidFill>
                  <a:srgbClr val="404040"/>
                </a:solidFill>
                <a:latin typeface="Arial"/>
                <a:cs typeface="Arial"/>
              </a:rPr>
              <a:t>unbalanced </a:t>
            </a:r>
            <a:r>
              <a:rPr sz="2400" spc="25" dirty="0">
                <a:solidFill>
                  <a:srgbClr val="404040"/>
                </a:solidFill>
                <a:latin typeface="Arial"/>
                <a:cs typeface="Arial"/>
              </a:rPr>
              <a:t>or </a:t>
            </a:r>
            <a:r>
              <a:rPr sz="2400" spc="-60" dirty="0">
                <a:solidFill>
                  <a:srgbClr val="404040"/>
                </a:solidFill>
                <a:latin typeface="Arial"/>
                <a:cs typeface="Arial"/>
              </a:rPr>
              <a:t>residual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attractive  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forces.</a:t>
            </a:r>
            <a:endParaRPr sz="2400" dirty="0">
              <a:latin typeface="Arial"/>
              <a:cs typeface="Arial"/>
            </a:endParaRPr>
          </a:p>
          <a:p>
            <a:pPr marL="294640" marR="15875" indent="-281940">
              <a:lnSpc>
                <a:spcPct val="100000"/>
              </a:lnSpc>
              <a:spcBef>
                <a:spcPts val="2005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2400" spc="-140" dirty="0">
                <a:solidFill>
                  <a:srgbClr val="404040"/>
                </a:solidFill>
                <a:latin typeface="Arial"/>
                <a:cs typeface="Arial"/>
              </a:rPr>
              <a:t>These 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forces </a:t>
            </a:r>
            <a:r>
              <a:rPr sz="2400" spc="7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adsorbent </a:t>
            </a:r>
            <a:r>
              <a:rPr sz="2400" spc="-70" dirty="0">
                <a:solidFill>
                  <a:srgbClr val="404040"/>
                </a:solidFill>
                <a:latin typeface="Arial"/>
                <a:cs typeface="Arial"/>
              </a:rPr>
              <a:t>are </a:t>
            </a:r>
            <a:r>
              <a:rPr sz="2400" spc="-55" dirty="0">
                <a:solidFill>
                  <a:srgbClr val="404040"/>
                </a:solidFill>
                <a:latin typeface="Arial"/>
                <a:cs typeface="Arial"/>
              </a:rPr>
              <a:t>responsible </a:t>
            </a:r>
            <a:r>
              <a:rPr sz="2400" spc="65" dirty="0">
                <a:solidFill>
                  <a:srgbClr val="404040"/>
                </a:solidFill>
                <a:latin typeface="Arial"/>
                <a:cs typeface="Arial"/>
              </a:rPr>
              <a:t>for 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attracting  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4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adsorbate</a:t>
            </a:r>
            <a:r>
              <a:rPr sz="24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particles</a:t>
            </a:r>
            <a:r>
              <a:rPr sz="24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on</a:t>
            </a:r>
            <a:r>
              <a:rPr sz="24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its</a:t>
            </a:r>
            <a:r>
              <a:rPr sz="24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404040"/>
                </a:solidFill>
                <a:latin typeface="Arial"/>
                <a:cs typeface="Arial"/>
              </a:rPr>
              <a:t>surface.</a:t>
            </a:r>
            <a:r>
              <a:rPr sz="24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3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4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25" dirty="0">
                <a:solidFill>
                  <a:srgbClr val="404040"/>
                </a:solidFill>
                <a:latin typeface="Arial"/>
                <a:cs typeface="Arial"/>
              </a:rPr>
              <a:t>extent</a:t>
            </a:r>
            <a:r>
              <a:rPr sz="24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4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adsorption  </a:t>
            </a:r>
            <a:r>
              <a:rPr sz="2400" spc="-100" dirty="0">
                <a:solidFill>
                  <a:srgbClr val="404040"/>
                </a:solidFill>
                <a:latin typeface="Arial"/>
                <a:cs typeface="Arial"/>
              </a:rPr>
              <a:t>increases</a:t>
            </a:r>
            <a:r>
              <a:rPr sz="24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60" dirty="0">
                <a:solidFill>
                  <a:srgbClr val="404040"/>
                </a:solidFill>
                <a:latin typeface="Arial"/>
                <a:cs typeface="Arial"/>
              </a:rPr>
              <a:t>with</a:t>
            </a:r>
            <a:r>
              <a:rPr sz="24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4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404040"/>
                </a:solidFill>
                <a:latin typeface="Arial"/>
                <a:cs typeface="Arial"/>
              </a:rPr>
              <a:t>increase</a:t>
            </a:r>
            <a:r>
              <a:rPr sz="24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4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404040"/>
                </a:solidFill>
                <a:latin typeface="Arial"/>
                <a:cs typeface="Arial"/>
              </a:rPr>
              <a:t>surface</a:t>
            </a:r>
            <a:r>
              <a:rPr sz="24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404040"/>
                </a:solidFill>
                <a:latin typeface="Arial"/>
                <a:cs typeface="Arial"/>
              </a:rPr>
              <a:t>area</a:t>
            </a:r>
            <a:r>
              <a:rPr sz="24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per</a:t>
            </a:r>
            <a:r>
              <a:rPr sz="24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unit</a:t>
            </a:r>
            <a:r>
              <a:rPr sz="24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45" dirty="0">
                <a:solidFill>
                  <a:srgbClr val="404040"/>
                </a:solidFill>
                <a:latin typeface="Arial"/>
                <a:cs typeface="Arial"/>
              </a:rPr>
              <a:t>mass</a:t>
            </a:r>
            <a:r>
              <a:rPr sz="2400" spc="-1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4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the  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adsorbent</a:t>
            </a:r>
            <a:r>
              <a:rPr sz="24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at</a:t>
            </a:r>
            <a:r>
              <a:rPr sz="24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6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4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given</a:t>
            </a:r>
            <a:r>
              <a:rPr sz="24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temperature</a:t>
            </a:r>
            <a:r>
              <a:rPr sz="24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24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404040"/>
                </a:solidFill>
                <a:latin typeface="Arial"/>
                <a:cs typeface="Arial"/>
              </a:rPr>
              <a:t>pressure.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0"/>
            <a:ext cx="8418830" cy="5630387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94640" marR="375285" indent="-281940" algn="just">
              <a:lnSpc>
                <a:spcPct val="80000"/>
              </a:lnSpc>
              <a:spcBef>
                <a:spcPts val="585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Another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404040"/>
                </a:solidFill>
                <a:latin typeface="Arial"/>
                <a:cs typeface="Arial"/>
              </a:rPr>
              <a:t>important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factor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featuring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adsorption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heat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adsorption.  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During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adsorption, 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there </a:t>
            </a:r>
            <a:r>
              <a:rPr sz="2000" spc="-85" dirty="0">
                <a:solidFill>
                  <a:srgbClr val="404040"/>
                </a:solidFill>
                <a:latin typeface="Arial"/>
                <a:cs typeface="Arial"/>
              </a:rPr>
              <a:t>is 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always 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2000" spc="-80" dirty="0">
                <a:solidFill>
                  <a:srgbClr val="404040"/>
                </a:solidFill>
                <a:latin typeface="Arial"/>
                <a:cs typeface="Arial"/>
              </a:rPr>
              <a:t>decrease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in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residual 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forces </a:t>
            </a:r>
            <a:r>
              <a:rPr sz="2000" spc="6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the  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surface,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i.e.,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there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404040"/>
                </a:solidFill>
                <a:latin typeface="Arial"/>
                <a:cs typeface="Arial"/>
              </a:rPr>
              <a:t>decrease</a:t>
            </a:r>
            <a:r>
              <a:rPr sz="20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surface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energy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which</a:t>
            </a:r>
            <a:r>
              <a:rPr sz="20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appears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45" dirty="0">
                <a:solidFill>
                  <a:srgbClr val="404040"/>
                </a:solidFill>
                <a:latin typeface="Arial"/>
                <a:cs typeface="Arial"/>
              </a:rPr>
              <a:t>as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heat.</a:t>
            </a:r>
            <a:endParaRPr sz="2000" dirty="0">
              <a:latin typeface="Arial"/>
              <a:cs typeface="Arial"/>
            </a:endParaRPr>
          </a:p>
          <a:p>
            <a:pPr marL="349250" indent="-337185" algn="just">
              <a:lnSpc>
                <a:spcPts val="2160"/>
              </a:lnSpc>
              <a:spcBef>
                <a:spcPts val="1525"/>
              </a:spcBef>
              <a:buFont typeface="Wingdings"/>
              <a:buChar char=""/>
              <a:tabLst>
                <a:tab pos="349250" algn="l"/>
                <a:tab pos="349885" algn="l"/>
              </a:tabLst>
            </a:pP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Adsorption,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therefore,</a:t>
            </a:r>
            <a:r>
              <a:rPr sz="20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invariably</a:t>
            </a:r>
            <a:r>
              <a:rPr sz="20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404040"/>
                </a:solidFill>
                <a:latin typeface="Arial"/>
                <a:cs typeface="Arial"/>
              </a:rPr>
              <a:t>an</a:t>
            </a:r>
            <a:r>
              <a:rPr sz="20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exothermic</a:t>
            </a:r>
            <a:r>
              <a:rPr sz="20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404040"/>
                </a:solidFill>
                <a:latin typeface="Arial"/>
                <a:cs typeface="Arial"/>
              </a:rPr>
              <a:t>process.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other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words,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∆H </a:t>
            </a:r>
            <a:r>
              <a:rPr sz="2000" spc="6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adsorption </a:t>
            </a:r>
            <a:r>
              <a:rPr sz="2000" spc="-85" dirty="0">
                <a:solidFill>
                  <a:srgbClr val="404040"/>
                </a:solidFill>
                <a:latin typeface="Arial"/>
                <a:cs typeface="Arial"/>
              </a:rPr>
              <a:t>is 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always 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negative. </a:t>
            </a:r>
            <a:r>
              <a:rPr sz="2000" spc="-70" dirty="0">
                <a:solidFill>
                  <a:srgbClr val="404040"/>
                </a:solidFill>
                <a:latin typeface="Arial"/>
                <a:cs typeface="Arial"/>
              </a:rPr>
              <a:t>When 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gas </a:t>
            </a:r>
            <a:r>
              <a:rPr sz="2000" spc="-90" dirty="0">
                <a:solidFill>
                  <a:srgbClr val="404040"/>
                </a:solidFill>
                <a:latin typeface="Arial"/>
                <a:cs typeface="Arial"/>
              </a:rPr>
              <a:t>is 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adsorbed, </a:t>
            </a: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freedom  </a:t>
            </a:r>
            <a:r>
              <a:rPr sz="2000" spc="6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movement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its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molecules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become</a:t>
            </a:r>
            <a:r>
              <a:rPr sz="20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restricted.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404040"/>
                </a:solidFill>
                <a:latin typeface="Arial"/>
                <a:cs typeface="Arial"/>
              </a:rPr>
              <a:t>This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amounts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85" dirty="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404040"/>
                </a:solidFill>
                <a:latin typeface="Arial"/>
                <a:cs typeface="Arial"/>
              </a:rPr>
              <a:t>decrease 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entropy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gas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404040"/>
                </a:solidFill>
                <a:latin typeface="Arial"/>
                <a:cs typeface="Arial"/>
              </a:rPr>
              <a:t>after</a:t>
            </a:r>
            <a:r>
              <a:rPr sz="20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adsorption,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i.e.,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∆S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negative.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 dirty="0">
              <a:latin typeface="Arial"/>
              <a:cs typeface="Arial"/>
            </a:endParaRPr>
          </a:p>
          <a:p>
            <a:pPr marL="294640" marR="5080" indent="-281940" algn="just">
              <a:lnSpc>
                <a:spcPct val="80000"/>
              </a:lnSpc>
              <a:spcBef>
                <a:spcPts val="5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Adsorption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thus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accompanied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by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404040"/>
                </a:solidFill>
                <a:latin typeface="Arial"/>
                <a:cs typeface="Arial"/>
              </a:rPr>
              <a:t>decrease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enthalpy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45" dirty="0">
                <a:solidFill>
                  <a:srgbClr val="404040"/>
                </a:solidFill>
                <a:latin typeface="Arial"/>
                <a:cs typeface="Arial"/>
              </a:rPr>
              <a:t>as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Arial"/>
                <a:cs typeface="Arial"/>
              </a:rPr>
              <a:t>well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45" dirty="0">
                <a:solidFill>
                  <a:srgbClr val="404040"/>
                </a:solidFill>
                <a:latin typeface="Arial"/>
                <a:cs typeface="Arial"/>
              </a:rPr>
              <a:t>as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404040"/>
                </a:solidFill>
                <a:latin typeface="Arial"/>
                <a:cs typeface="Arial"/>
              </a:rPr>
              <a:t>decrease 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in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entropy </a:t>
            </a:r>
            <a:r>
              <a:rPr sz="2000" spc="6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2000" spc="10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system. </a:t>
            </a:r>
            <a:r>
              <a:rPr sz="2000" spc="-70" dirty="0">
                <a:solidFill>
                  <a:srgbClr val="404040"/>
                </a:solidFill>
                <a:latin typeface="Arial"/>
                <a:cs typeface="Arial"/>
              </a:rPr>
              <a:t>For 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2000" spc="-70" dirty="0">
                <a:solidFill>
                  <a:srgbClr val="404040"/>
                </a:solidFill>
                <a:latin typeface="Arial"/>
                <a:cs typeface="Arial"/>
              </a:rPr>
              <a:t>process </a:t>
            </a:r>
            <a:r>
              <a:rPr sz="2000" spc="85" dirty="0">
                <a:solidFill>
                  <a:srgbClr val="404040"/>
                </a:solidFill>
                <a:latin typeface="Arial"/>
                <a:cs typeface="Arial"/>
              </a:rPr>
              <a:t>to 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be spontaneous, </a:t>
            </a: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the  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thermodynamic</a:t>
            </a:r>
            <a:r>
              <a:rPr sz="20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requirement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404040"/>
                </a:solidFill>
                <a:latin typeface="Arial"/>
                <a:cs typeface="Arial"/>
              </a:rPr>
              <a:t>that,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at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constant</a:t>
            </a:r>
            <a:r>
              <a:rPr sz="20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temperature</a:t>
            </a:r>
            <a:r>
              <a:rPr sz="20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20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pressure,</a:t>
            </a:r>
            <a:endParaRPr sz="2000" dirty="0">
              <a:latin typeface="Arial"/>
              <a:cs typeface="Arial"/>
            </a:endParaRPr>
          </a:p>
          <a:p>
            <a:pPr marL="294640" algn="just">
              <a:lnSpc>
                <a:spcPts val="1925"/>
              </a:lnSpc>
            </a:pPr>
            <a:r>
              <a:rPr sz="2000" spc="-140" dirty="0">
                <a:solidFill>
                  <a:srgbClr val="404040"/>
                </a:solidFill>
                <a:latin typeface="Arial"/>
                <a:cs typeface="Arial"/>
              </a:rPr>
              <a:t>∆G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must</a:t>
            </a:r>
            <a:r>
              <a:rPr sz="20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be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negative,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i.e.,</a:t>
            </a:r>
            <a:r>
              <a:rPr sz="20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there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404040"/>
                </a:solidFill>
                <a:latin typeface="Arial"/>
                <a:cs typeface="Arial"/>
              </a:rPr>
              <a:t>decrease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404040"/>
                </a:solidFill>
                <a:latin typeface="Arial"/>
                <a:cs typeface="Arial"/>
              </a:rPr>
              <a:t>Gibbs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energy.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00" dirty="0">
              <a:latin typeface="Arial"/>
              <a:cs typeface="Arial"/>
            </a:endParaRPr>
          </a:p>
          <a:p>
            <a:pPr marL="294640" marR="230504" indent="-281940" algn="just">
              <a:lnSpc>
                <a:spcPts val="1920"/>
              </a:lnSpc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2000" spc="-100" dirty="0">
                <a:solidFill>
                  <a:srgbClr val="404040"/>
                </a:solidFill>
                <a:latin typeface="Arial"/>
                <a:cs typeface="Arial"/>
              </a:rPr>
              <a:t>On </a:t>
            </a: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2000" spc="-95" dirty="0">
                <a:solidFill>
                  <a:srgbClr val="404040"/>
                </a:solidFill>
                <a:latin typeface="Arial"/>
                <a:cs typeface="Arial"/>
              </a:rPr>
              <a:t>basis </a:t>
            </a:r>
            <a:r>
              <a:rPr sz="2000" spc="60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equation, </a:t>
            </a:r>
            <a:r>
              <a:rPr sz="2000" spc="-140" dirty="0">
                <a:solidFill>
                  <a:srgbClr val="404040"/>
                </a:solidFill>
                <a:latin typeface="Arial"/>
                <a:cs typeface="Arial"/>
              </a:rPr>
              <a:t>∆G </a:t>
            </a:r>
            <a:r>
              <a:rPr sz="2000" spc="-160" dirty="0">
                <a:solidFill>
                  <a:srgbClr val="404040"/>
                </a:solidFill>
                <a:latin typeface="Arial"/>
                <a:cs typeface="Arial"/>
              </a:rPr>
              <a:t>=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∆H 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– 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T∆S, </a:t>
            </a:r>
            <a:r>
              <a:rPr sz="2000" spc="-140" dirty="0">
                <a:solidFill>
                  <a:srgbClr val="404040"/>
                </a:solidFill>
                <a:latin typeface="Arial"/>
                <a:cs typeface="Arial"/>
              </a:rPr>
              <a:t>∆G </a:t>
            </a:r>
            <a:r>
              <a:rPr sz="2000" spc="-85" dirty="0">
                <a:solidFill>
                  <a:srgbClr val="404040"/>
                </a:solidFill>
                <a:latin typeface="Arial"/>
                <a:cs typeface="Arial"/>
              </a:rPr>
              <a:t>can 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be 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negative </a:t>
            </a:r>
            <a:r>
              <a:rPr sz="2000" spc="50" dirty="0">
                <a:solidFill>
                  <a:srgbClr val="404040"/>
                </a:solidFill>
                <a:latin typeface="Arial"/>
                <a:cs typeface="Arial"/>
              </a:rPr>
              <a:t>if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∆H 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has 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sufficiently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high</a:t>
            </a:r>
            <a:r>
              <a:rPr sz="20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negative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value</a:t>
            </a:r>
            <a:r>
              <a:rPr sz="20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45" dirty="0">
                <a:solidFill>
                  <a:srgbClr val="404040"/>
                </a:solidFill>
                <a:latin typeface="Arial"/>
                <a:cs typeface="Arial"/>
              </a:rPr>
              <a:t>as</a:t>
            </a:r>
            <a:r>
              <a:rPr sz="20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– </a:t>
            </a:r>
            <a:r>
              <a:rPr sz="2000" spc="-160" dirty="0">
                <a:solidFill>
                  <a:srgbClr val="404040"/>
                </a:solidFill>
                <a:latin typeface="Arial"/>
                <a:cs typeface="Arial"/>
              </a:rPr>
              <a:t>T∆S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positive.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404040"/>
                </a:solidFill>
                <a:latin typeface="Arial"/>
                <a:cs typeface="Arial"/>
              </a:rPr>
              <a:t>Thus,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404040"/>
                </a:solidFill>
                <a:latin typeface="Arial"/>
                <a:cs typeface="Arial"/>
              </a:rPr>
              <a:t>an</a:t>
            </a:r>
            <a:r>
              <a:rPr sz="20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adsorption  </a:t>
            </a:r>
            <a:r>
              <a:rPr sz="2000" spc="-70" dirty="0">
                <a:solidFill>
                  <a:srgbClr val="404040"/>
                </a:solidFill>
                <a:latin typeface="Arial"/>
                <a:cs typeface="Arial"/>
              </a:rPr>
              <a:t>process,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which</a:t>
            </a:r>
            <a:r>
              <a:rPr sz="20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spontaneous,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combination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these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85" dirty="0">
                <a:solidFill>
                  <a:srgbClr val="404040"/>
                </a:solidFill>
                <a:latin typeface="Arial"/>
                <a:cs typeface="Arial"/>
              </a:rPr>
              <a:t>two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factors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404040"/>
                </a:solidFill>
                <a:latin typeface="Arial"/>
                <a:cs typeface="Arial"/>
              </a:rPr>
              <a:t>makes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sz="2000" spc="-140" dirty="0">
                <a:solidFill>
                  <a:srgbClr val="404040"/>
                </a:solidFill>
                <a:latin typeface="Arial"/>
                <a:cs typeface="Arial"/>
              </a:rPr>
              <a:t>∆G </a:t>
            </a:r>
            <a:r>
              <a:rPr sz="2000" spc="-40" dirty="0" err="1">
                <a:solidFill>
                  <a:srgbClr val="404040"/>
                </a:solidFill>
                <a:latin typeface="Arial"/>
                <a:cs typeface="Arial"/>
              </a:rPr>
              <a:t>negative.</a:t>
            </a:r>
            <a:r>
              <a:rPr sz="2000" spc="-135" dirty="0" err="1">
                <a:solidFill>
                  <a:srgbClr val="404040"/>
                </a:solidFill>
                <a:latin typeface="Arial"/>
                <a:cs typeface="Arial"/>
              </a:rPr>
              <a:t>As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adsorption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proceeds,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∆H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becomes</a:t>
            </a:r>
            <a:r>
              <a:rPr sz="20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404040"/>
                </a:solidFill>
                <a:latin typeface="Arial"/>
                <a:cs typeface="Arial"/>
              </a:rPr>
              <a:t>less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404040"/>
                </a:solidFill>
                <a:latin typeface="Arial"/>
                <a:cs typeface="Arial"/>
              </a:rPr>
              <a:t>less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35">
                <a:solidFill>
                  <a:srgbClr val="404040"/>
                </a:solidFill>
                <a:latin typeface="Arial"/>
                <a:cs typeface="Arial"/>
              </a:rPr>
              <a:t>negative</a:t>
            </a:r>
            <a:r>
              <a:rPr sz="2000" spc="-1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">
                <a:solidFill>
                  <a:srgbClr val="404040"/>
                </a:solidFill>
                <a:latin typeface="Arial"/>
                <a:cs typeface="Arial"/>
              </a:rPr>
              <a:t>ultimately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sz="2000" spc="-50">
                <a:solidFill>
                  <a:srgbClr val="404040"/>
                </a:solidFill>
                <a:latin typeface="Arial"/>
                <a:cs typeface="Arial"/>
              </a:rPr>
              <a:t>∆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H</a:t>
            </a:r>
            <a:r>
              <a:rPr sz="20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becomes</a:t>
            </a:r>
            <a:r>
              <a:rPr sz="20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equal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85" dirty="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60" dirty="0">
                <a:solidFill>
                  <a:srgbClr val="404040"/>
                </a:solidFill>
                <a:latin typeface="Arial"/>
                <a:cs typeface="Arial"/>
              </a:rPr>
              <a:t>T∆S</a:t>
            </a:r>
            <a:r>
              <a:rPr sz="20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∆G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becomes</a:t>
            </a:r>
            <a:r>
              <a:rPr sz="20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zero.</a:t>
            </a:r>
            <a:r>
              <a:rPr sz="20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404040"/>
                </a:solidFill>
                <a:latin typeface="Arial"/>
                <a:cs typeface="Arial"/>
              </a:rPr>
              <a:t>At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this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state</a:t>
            </a:r>
            <a:r>
              <a:rPr sz="20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equilibrium</a:t>
            </a:r>
            <a:r>
              <a:rPr sz="20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404040"/>
                </a:solidFill>
                <a:latin typeface="Arial"/>
                <a:cs typeface="Arial"/>
              </a:rPr>
              <a:t>is 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attained.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4979" y="130302"/>
            <a:ext cx="52095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65" dirty="0"/>
              <a:t>Types </a:t>
            </a:r>
            <a:r>
              <a:rPr spc="-40" dirty="0"/>
              <a:t>of</a:t>
            </a:r>
            <a:r>
              <a:rPr spc="-585" dirty="0"/>
              <a:t> </a:t>
            </a:r>
            <a:r>
              <a:rPr spc="-145" dirty="0"/>
              <a:t>adsorption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759851"/>
            <a:ext cx="8324215" cy="476250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94640" marR="208915" indent="-281940">
              <a:lnSpc>
                <a:spcPct val="80000"/>
              </a:lnSpc>
              <a:spcBef>
                <a:spcPts val="585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2000" spc="-80" dirty="0">
                <a:solidFill>
                  <a:srgbClr val="404040"/>
                </a:solidFill>
                <a:latin typeface="Arial"/>
                <a:cs typeface="Arial"/>
              </a:rPr>
              <a:t>There 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are 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mainly </a:t>
            </a:r>
            <a:r>
              <a:rPr sz="2000" spc="85" dirty="0">
                <a:solidFill>
                  <a:srgbClr val="404040"/>
                </a:solidFill>
                <a:latin typeface="Arial"/>
                <a:cs typeface="Arial"/>
              </a:rPr>
              <a:t>two 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types </a:t>
            </a:r>
            <a:r>
              <a:rPr sz="2000" spc="6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adsorption </a:t>
            </a:r>
            <a:r>
              <a:rPr sz="2000" spc="60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gases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on 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solids. </a:t>
            </a:r>
            <a:r>
              <a:rPr sz="2000" spc="55" dirty="0">
                <a:solidFill>
                  <a:srgbClr val="404040"/>
                </a:solidFill>
                <a:latin typeface="Arial"/>
                <a:cs typeface="Arial"/>
              </a:rPr>
              <a:t>If  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accumulation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gas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on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surface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a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solid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occurs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on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account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weak  </a:t>
            </a:r>
            <a:r>
              <a:rPr sz="2000" spc="-70" dirty="0">
                <a:solidFill>
                  <a:srgbClr val="404040"/>
                </a:solidFill>
                <a:latin typeface="Arial"/>
                <a:cs typeface="Arial"/>
              </a:rPr>
              <a:t>van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der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404040"/>
                </a:solidFill>
                <a:latin typeface="Arial"/>
                <a:cs typeface="Arial"/>
              </a:rPr>
              <a:t>Waals’</a:t>
            </a:r>
            <a:r>
              <a:rPr sz="20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forces,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adsorption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termed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45" dirty="0">
                <a:solidFill>
                  <a:srgbClr val="404040"/>
                </a:solidFill>
                <a:latin typeface="Arial"/>
                <a:cs typeface="Arial"/>
              </a:rPr>
              <a:t>as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u="sng" spc="-8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physical</a:t>
            </a:r>
            <a:r>
              <a:rPr sz="2000" b="1" u="sng" spc="-16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u="sng" spc="-6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adsorption</a:t>
            </a:r>
            <a:r>
              <a:rPr sz="2000" b="1" u="sng" spc="-18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u="sng" spc="-5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or  </a:t>
            </a:r>
            <a:r>
              <a:rPr sz="2000" b="1" u="sng" spc="-6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physisorption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294640" indent="-281940">
              <a:lnSpc>
                <a:spcPts val="2160"/>
              </a:lnSpc>
              <a:spcBef>
                <a:spcPts val="1520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2000" spc="-70" dirty="0">
                <a:solidFill>
                  <a:srgbClr val="404040"/>
                </a:solidFill>
                <a:latin typeface="Arial"/>
                <a:cs typeface="Arial"/>
              </a:rPr>
              <a:t>When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gas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molecules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404040"/>
                </a:solidFill>
                <a:latin typeface="Arial"/>
                <a:cs typeface="Arial"/>
              </a:rPr>
              <a:t>or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atoms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are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held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85" dirty="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sz="20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solid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surface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by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chemical</a:t>
            </a:r>
            <a:endParaRPr sz="2000" dirty="0">
              <a:latin typeface="Arial"/>
              <a:cs typeface="Arial"/>
            </a:endParaRPr>
          </a:p>
          <a:p>
            <a:pPr marL="294640">
              <a:lnSpc>
                <a:spcPts val="2160"/>
              </a:lnSpc>
            </a:pP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bonds,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adsorption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termed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u="sng" spc="-10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chemical</a:t>
            </a:r>
            <a:r>
              <a:rPr sz="2000" b="1" u="sng" spc="-204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u="sng" spc="-6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adsorption</a:t>
            </a:r>
            <a:r>
              <a:rPr sz="2000" b="1" u="sng" spc="-17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u="sng" spc="-5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or</a:t>
            </a:r>
            <a:r>
              <a:rPr sz="2000" b="1" u="sng" spc="-17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u="sng" spc="-7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chemisorption</a:t>
            </a:r>
            <a:r>
              <a:rPr sz="2000" spc="-7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 dirty="0">
              <a:latin typeface="Arial"/>
              <a:cs typeface="Arial"/>
            </a:endParaRPr>
          </a:p>
          <a:p>
            <a:pPr marL="294640" marR="202565" indent="-281940">
              <a:lnSpc>
                <a:spcPts val="1920"/>
              </a:lnSpc>
              <a:spcBef>
                <a:spcPts val="5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chemical 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bonds </a:t>
            </a:r>
            <a:r>
              <a:rPr sz="2000" spc="-75" dirty="0">
                <a:solidFill>
                  <a:srgbClr val="404040"/>
                </a:solidFill>
                <a:latin typeface="Arial"/>
                <a:cs typeface="Arial"/>
              </a:rPr>
              <a:t>may 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be 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covalent </a:t>
            </a:r>
            <a:r>
              <a:rPr sz="2000" spc="25" dirty="0">
                <a:solidFill>
                  <a:srgbClr val="404040"/>
                </a:solidFill>
                <a:latin typeface="Arial"/>
                <a:cs typeface="Arial"/>
              </a:rPr>
              <a:t>or 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ionic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in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nature. 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Chemisorption 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involves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high</a:t>
            </a:r>
            <a:r>
              <a:rPr sz="20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energy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activation</a:t>
            </a:r>
            <a:r>
              <a:rPr sz="20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404040"/>
                </a:solidFill>
                <a:latin typeface="Arial"/>
                <a:cs typeface="Arial"/>
              </a:rPr>
              <a:t>is,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Arial"/>
                <a:cs typeface="Arial"/>
              </a:rPr>
              <a:t>therefore,</a:t>
            </a:r>
            <a:r>
              <a:rPr sz="20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404040"/>
                </a:solidFill>
                <a:latin typeface="Arial"/>
                <a:cs typeface="Arial"/>
              </a:rPr>
              <a:t>often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referred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85" dirty="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45" dirty="0">
                <a:solidFill>
                  <a:srgbClr val="404040"/>
                </a:solidFill>
                <a:latin typeface="Arial"/>
                <a:cs typeface="Arial"/>
              </a:rPr>
              <a:t>as 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activated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adsorption.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404040"/>
              </a:buClr>
              <a:buFont typeface="Wingdings"/>
              <a:buChar char=""/>
            </a:pPr>
            <a:endParaRPr sz="1750" dirty="0">
              <a:latin typeface="Arial"/>
              <a:cs typeface="Arial"/>
            </a:endParaRPr>
          </a:p>
          <a:p>
            <a:pPr marL="294640" marR="5080" indent="-281940" algn="just">
              <a:lnSpc>
                <a:spcPct val="80000"/>
              </a:lnSpc>
              <a:spcBef>
                <a:spcPts val="5"/>
              </a:spcBef>
              <a:buClr>
                <a:srgbClr val="404040"/>
              </a:buClr>
              <a:buFont typeface="Wingdings"/>
              <a:buChar char=""/>
              <a:tabLst>
                <a:tab pos="349885" algn="l"/>
              </a:tabLst>
            </a:pPr>
            <a:r>
              <a:rPr dirty="0"/>
              <a:t>	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Sometimes</a:t>
            </a:r>
            <a:r>
              <a:rPr sz="20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these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85" dirty="0">
                <a:solidFill>
                  <a:srgbClr val="404040"/>
                </a:solidFill>
                <a:latin typeface="Arial"/>
                <a:cs typeface="Arial"/>
              </a:rPr>
              <a:t>two</a:t>
            </a:r>
            <a:r>
              <a:rPr sz="20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404040"/>
                </a:solidFill>
                <a:latin typeface="Arial"/>
                <a:cs typeface="Arial"/>
              </a:rPr>
              <a:t>processes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occur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simultaneously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20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75" dirty="0">
                <a:solidFill>
                  <a:srgbClr val="404040"/>
                </a:solidFill>
                <a:latin typeface="Arial"/>
                <a:cs typeface="Arial"/>
              </a:rPr>
              <a:t>it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rgbClr val="404040"/>
                </a:solidFill>
                <a:latin typeface="Arial"/>
                <a:cs typeface="Arial"/>
              </a:rPr>
              <a:t>not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easy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85" dirty="0">
                <a:solidFill>
                  <a:srgbClr val="404040"/>
                </a:solidFill>
                <a:latin typeface="Arial"/>
                <a:cs typeface="Arial"/>
              </a:rPr>
              <a:t>to 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ascertain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type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adsorption.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physical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adsorption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at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404040"/>
                </a:solidFill>
                <a:latin typeface="Arial"/>
                <a:cs typeface="Arial"/>
              </a:rPr>
              <a:t>low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temperature  </a:t>
            </a:r>
            <a:r>
              <a:rPr sz="2000" spc="-75" dirty="0">
                <a:solidFill>
                  <a:srgbClr val="404040"/>
                </a:solidFill>
                <a:latin typeface="Arial"/>
                <a:cs typeface="Arial"/>
              </a:rPr>
              <a:t>may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pass </a:t>
            </a:r>
            <a:r>
              <a:rPr sz="2000" spc="25" dirty="0">
                <a:solidFill>
                  <a:srgbClr val="404040"/>
                </a:solidFill>
                <a:latin typeface="Arial"/>
                <a:cs typeface="Arial"/>
              </a:rPr>
              <a:t>into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chemisorption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45" dirty="0">
                <a:solidFill>
                  <a:srgbClr val="404040"/>
                </a:solidFill>
                <a:latin typeface="Arial"/>
                <a:cs typeface="Arial"/>
              </a:rPr>
              <a:t>as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temperature</a:t>
            </a:r>
            <a:r>
              <a:rPr sz="20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increased.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404040"/>
                </a:solidFill>
                <a:latin typeface="Arial"/>
                <a:cs typeface="Arial"/>
              </a:rPr>
              <a:t>For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example, 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dihydrogen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404040"/>
                </a:solidFill>
                <a:latin typeface="Arial"/>
                <a:cs typeface="Arial"/>
              </a:rPr>
              <a:t>first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adsorbed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on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nickel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by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404040"/>
                </a:solidFill>
                <a:latin typeface="Arial"/>
                <a:cs typeface="Arial"/>
              </a:rPr>
              <a:t>van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der</a:t>
            </a:r>
            <a:r>
              <a:rPr sz="20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404040"/>
                </a:solidFill>
                <a:latin typeface="Arial"/>
                <a:cs typeface="Arial"/>
              </a:rPr>
              <a:t>Waals’</a:t>
            </a:r>
            <a:r>
              <a:rPr sz="20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forces.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404040"/>
              </a:buClr>
              <a:buFont typeface="Wingdings"/>
              <a:buChar char=""/>
            </a:pPr>
            <a:endParaRPr sz="1700" dirty="0">
              <a:latin typeface="Arial"/>
              <a:cs typeface="Arial"/>
            </a:endParaRPr>
          </a:p>
          <a:p>
            <a:pPr marL="294640" marR="102235" indent="-281940" algn="just">
              <a:lnSpc>
                <a:spcPct val="80000"/>
              </a:lnSpc>
              <a:buFont typeface="Wingdings"/>
              <a:buChar char=""/>
              <a:tabLst>
                <a:tab pos="294640" algn="l"/>
              </a:tabLst>
            </a:pP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Molecules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hydrogen</a:t>
            </a:r>
            <a:r>
              <a:rPr sz="20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Arial"/>
                <a:cs typeface="Arial"/>
              </a:rPr>
              <a:t>then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dissociate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85" dirty="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404040"/>
                </a:solidFill>
                <a:latin typeface="Arial"/>
                <a:cs typeface="Arial"/>
              </a:rPr>
              <a:t>form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hydrogen</a:t>
            </a:r>
            <a:r>
              <a:rPr sz="20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atoms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which</a:t>
            </a:r>
            <a:r>
              <a:rPr sz="20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are  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held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on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surface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by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chemisorption.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640" y="219532"/>
            <a:ext cx="831278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15" dirty="0"/>
              <a:t>Characteristics </a:t>
            </a:r>
            <a:r>
              <a:rPr spc="-40" dirty="0"/>
              <a:t>of</a:t>
            </a:r>
            <a:r>
              <a:rPr spc="-605" dirty="0"/>
              <a:t> </a:t>
            </a:r>
            <a:r>
              <a:rPr spc="-145" dirty="0"/>
              <a:t>physisorption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1314" y="993775"/>
            <a:ext cx="8340090" cy="441198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07340" marR="17780" indent="-281940">
              <a:lnSpc>
                <a:spcPct val="80000"/>
              </a:lnSpc>
              <a:spcBef>
                <a:spcPts val="509"/>
              </a:spcBef>
              <a:buFont typeface="Wingdings"/>
              <a:buChar char=""/>
              <a:tabLst>
                <a:tab pos="306705" algn="l"/>
                <a:tab pos="307340" algn="l"/>
              </a:tabLst>
            </a:pPr>
            <a:r>
              <a:rPr sz="1700" spc="15" dirty="0">
                <a:solidFill>
                  <a:srgbClr val="404040"/>
                </a:solidFill>
                <a:latin typeface="Arial"/>
                <a:cs typeface="Arial"/>
              </a:rPr>
              <a:t>(i)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b="1" u="sng" spc="-9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Lack</a:t>
            </a:r>
            <a:r>
              <a:rPr sz="1700" b="1" u="sng" spc="-14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1700" b="1" u="sng" spc="-1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of</a:t>
            </a:r>
            <a:r>
              <a:rPr sz="1700" b="1" u="sng" spc="-16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1700" b="1" u="sng" spc="-9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specificity:</a:t>
            </a:r>
            <a:r>
              <a:rPr sz="1700" b="1" spc="-1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404040"/>
                </a:solidFill>
                <a:latin typeface="Arial"/>
                <a:cs typeface="Arial"/>
              </a:rPr>
              <a:t>given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surface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5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an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404040"/>
                </a:solidFill>
                <a:latin typeface="Arial"/>
                <a:cs typeface="Arial"/>
              </a:rPr>
              <a:t>adsorbent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does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35" dirty="0">
                <a:solidFill>
                  <a:srgbClr val="404040"/>
                </a:solidFill>
                <a:latin typeface="Arial"/>
                <a:cs typeface="Arial"/>
              </a:rPr>
              <a:t>not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404040"/>
                </a:solidFill>
                <a:latin typeface="Arial"/>
                <a:cs typeface="Arial"/>
              </a:rPr>
              <a:t>show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any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404040"/>
                </a:solidFill>
                <a:latin typeface="Arial"/>
                <a:cs typeface="Arial"/>
              </a:rPr>
              <a:t>preference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45" dirty="0">
                <a:solidFill>
                  <a:srgbClr val="404040"/>
                </a:solidFill>
                <a:latin typeface="Arial"/>
                <a:cs typeface="Arial"/>
              </a:rPr>
              <a:t>for  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1700" spc="-15" dirty="0">
                <a:solidFill>
                  <a:srgbClr val="404040"/>
                </a:solidFill>
                <a:latin typeface="Arial"/>
                <a:cs typeface="Arial"/>
              </a:rPr>
              <a:t>particular</a:t>
            </a:r>
            <a:r>
              <a:rPr sz="17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90" dirty="0">
                <a:solidFill>
                  <a:srgbClr val="404040"/>
                </a:solidFill>
                <a:latin typeface="Arial"/>
                <a:cs typeface="Arial"/>
              </a:rPr>
              <a:t>gas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25" dirty="0">
                <a:solidFill>
                  <a:srgbClr val="404040"/>
                </a:solidFill>
                <a:latin typeface="Arial"/>
                <a:cs typeface="Arial"/>
              </a:rPr>
              <a:t>as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van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404040"/>
                </a:solidFill>
                <a:latin typeface="Arial"/>
                <a:cs typeface="Arial"/>
              </a:rPr>
              <a:t>der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Waals’</a:t>
            </a:r>
            <a:r>
              <a:rPr sz="17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30" dirty="0">
                <a:solidFill>
                  <a:srgbClr val="404040"/>
                </a:solidFill>
                <a:latin typeface="Arial"/>
                <a:cs typeface="Arial"/>
              </a:rPr>
              <a:t>forces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are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40" dirty="0">
                <a:solidFill>
                  <a:srgbClr val="404040"/>
                </a:solidFill>
                <a:latin typeface="Arial"/>
                <a:cs typeface="Arial"/>
              </a:rPr>
              <a:t>universal.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404040"/>
              </a:buClr>
              <a:buFont typeface="Wingdings"/>
              <a:buChar char=""/>
            </a:pPr>
            <a:endParaRPr sz="1700">
              <a:latin typeface="Arial"/>
              <a:cs typeface="Arial"/>
            </a:endParaRPr>
          </a:p>
          <a:p>
            <a:pPr marL="307340" marR="99060" indent="-281940">
              <a:lnSpc>
                <a:spcPts val="1630"/>
              </a:lnSpc>
              <a:buClr>
                <a:srgbClr val="404040"/>
              </a:buClr>
              <a:buFont typeface="Wingdings"/>
              <a:buChar char=""/>
              <a:tabLst>
                <a:tab pos="352425" algn="l"/>
                <a:tab pos="353060" algn="l"/>
              </a:tabLst>
            </a:pPr>
            <a:r>
              <a:rPr dirty="0"/>
              <a:t>	</a:t>
            </a:r>
            <a:r>
              <a:rPr sz="1700" spc="10" dirty="0">
                <a:solidFill>
                  <a:srgbClr val="404040"/>
                </a:solidFill>
                <a:latin typeface="Arial"/>
                <a:cs typeface="Arial"/>
              </a:rPr>
              <a:t>(ii)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b="1" u="sng" spc="-6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Nature</a:t>
            </a:r>
            <a:r>
              <a:rPr sz="1700" b="1" u="sng" spc="-17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1700" b="1" u="sng" spc="-1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of</a:t>
            </a:r>
            <a:r>
              <a:rPr sz="1700" b="1" u="sng" spc="-16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1700" b="1" u="sng" spc="-7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adsorbate:</a:t>
            </a:r>
            <a:r>
              <a:rPr sz="1700" b="1" spc="-1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amount</a:t>
            </a:r>
            <a:r>
              <a:rPr sz="17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5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90" dirty="0">
                <a:solidFill>
                  <a:srgbClr val="404040"/>
                </a:solidFill>
                <a:latin typeface="Arial"/>
                <a:cs typeface="Arial"/>
              </a:rPr>
              <a:t>gas</a:t>
            </a:r>
            <a:r>
              <a:rPr sz="17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40" dirty="0">
                <a:solidFill>
                  <a:srgbClr val="404040"/>
                </a:solidFill>
                <a:latin typeface="Arial"/>
                <a:cs typeface="Arial"/>
              </a:rPr>
              <a:t>adsorbed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30" dirty="0">
                <a:solidFill>
                  <a:srgbClr val="404040"/>
                </a:solidFill>
                <a:latin typeface="Arial"/>
                <a:cs typeface="Arial"/>
              </a:rPr>
              <a:t>by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1700" spc="-30" dirty="0">
                <a:solidFill>
                  <a:srgbClr val="404040"/>
                </a:solidFill>
                <a:latin typeface="Arial"/>
                <a:cs typeface="Arial"/>
              </a:rPr>
              <a:t>solid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depends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404040"/>
                </a:solidFill>
                <a:latin typeface="Arial"/>
                <a:cs typeface="Arial"/>
              </a:rPr>
              <a:t>on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nature  </a:t>
            </a:r>
            <a:r>
              <a:rPr sz="1700" spc="5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gas.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40" dirty="0">
                <a:solidFill>
                  <a:srgbClr val="404040"/>
                </a:solidFill>
                <a:latin typeface="Arial"/>
                <a:cs typeface="Arial"/>
              </a:rPr>
              <a:t>general,</a:t>
            </a:r>
            <a:r>
              <a:rPr sz="17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easily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404040"/>
                </a:solidFill>
                <a:latin typeface="Arial"/>
                <a:cs typeface="Arial"/>
              </a:rPr>
              <a:t>liquefiable</a:t>
            </a:r>
            <a:r>
              <a:rPr sz="17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gases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30" dirty="0">
                <a:solidFill>
                  <a:srgbClr val="404040"/>
                </a:solidFill>
                <a:latin typeface="Arial"/>
                <a:cs typeface="Arial"/>
              </a:rPr>
              <a:t>(i.e.,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40" dirty="0">
                <a:solidFill>
                  <a:srgbClr val="404040"/>
                </a:solidFill>
                <a:latin typeface="Arial"/>
                <a:cs typeface="Arial"/>
              </a:rPr>
              <a:t>with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404040"/>
                </a:solidFill>
                <a:latin typeface="Arial"/>
                <a:cs typeface="Arial"/>
              </a:rPr>
              <a:t>higher</a:t>
            </a:r>
            <a:r>
              <a:rPr sz="17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404040"/>
                </a:solidFill>
                <a:latin typeface="Arial"/>
                <a:cs typeface="Arial"/>
              </a:rPr>
              <a:t>critical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404040"/>
                </a:solidFill>
                <a:latin typeface="Arial"/>
                <a:cs typeface="Arial"/>
              </a:rPr>
              <a:t>temperatures)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are</a:t>
            </a:r>
            <a:endParaRPr sz="1700">
              <a:latin typeface="Arial"/>
              <a:cs typeface="Arial"/>
            </a:endParaRPr>
          </a:p>
          <a:p>
            <a:pPr marL="307340">
              <a:lnSpc>
                <a:spcPts val="1650"/>
              </a:lnSpc>
            </a:pPr>
            <a:r>
              <a:rPr sz="1700" spc="-30" dirty="0">
                <a:solidFill>
                  <a:srgbClr val="404040"/>
                </a:solidFill>
                <a:latin typeface="Arial"/>
                <a:cs typeface="Arial"/>
              </a:rPr>
              <a:t>readily</a:t>
            </a:r>
            <a:r>
              <a:rPr sz="17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40" dirty="0">
                <a:solidFill>
                  <a:srgbClr val="404040"/>
                </a:solidFill>
                <a:latin typeface="Arial"/>
                <a:cs typeface="Arial"/>
              </a:rPr>
              <a:t>adsorbed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25" dirty="0">
                <a:solidFill>
                  <a:srgbClr val="404040"/>
                </a:solidFill>
                <a:latin typeface="Arial"/>
                <a:cs typeface="Arial"/>
              </a:rPr>
              <a:t>as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van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404040"/>
                </a:solidFill>
                <a:latin typeface="Arial"/>
                <a:cs typeface="Arial"/>
              </a:rPr>
              <a:t>der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Waals’</a:t>
            </a:r>
            <a:r>
              <a:rPr sz="17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30" dirty="0">
                <a:solidFill>
                  <a:srgbClr val="404040"/>
                </a:solidFill>
                <a:latin typeface="Arial"/>
                <a:cs typeface="Arial"/>
              </a:rPr>
              <a:t>forces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are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stronger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near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404040"/>
                </a:solidFill>
                <a:latin typeface="Arial"/>
                <a:cs typeface="Arial"/>
              </a:rPr>
              <a:t>critical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404040"/>
                </a:solidFill>
                <a:latin typeface="Arial"/>
                <a:cs typeface="Arial"/>
              </a:rPr>
              <a:t>temperatures.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Arial"/>
              <a:cs typeface="Arial"/>
            </a:endParaRPr>
          </a:p>
          <a:p>
            <a:pPr marL="307340" marR="314960" indent="-281940">
              <a:lnSpc>
                <a:spcPct val="80000"/>
              </a:lnSpc>
              <a:buFont typeface="Wingdings"/>
              <a:buChar char=""/>
              <a:tabLst>
                <a:tab pos="306705" algn="l"/>
                <a:tab pos="307340" algn="l"/>
              </a:tabLst>
            </a:pP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(iii) </a:t>
            </a:r>
            <a:r>
              <a:rPr sz="1700" b="1" u="sng" spc="-7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Reversible </a:t>
            </a:r>
            <a:r>
              <a:rPr sz="1700" b="1" u="sng" spc="-9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nature:</a:t>
            </a:r>
            <a:r>
              <a:rPr sz="1700" b="1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Physical </a:t>
            </a:r>
            <a:r>
              <a:rPr sz="1700" spc="-15" dirty="0">
                <a:solidFill>
                  <a:srgbClr val="404040"/>
                </a:solidFill>
                <a:latin typeface="Arial"/>
                <a:cs typeface="Arial"/>
              </a:rPr>
              <a:t>adsorption </a:t>
            </a:r>
            <a:r>
              <a:rPr sz="1700" spc="5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1700" spc="-90" dirty="0">
                <a:solidFill>
                  <a:srgbClr val="404040"/>
                </a:solidFill>
                <a:latin typeface="Arial"/>
                <a:cs typeface="Arial"/>
              </a:rPr>
              <a:t>gas </a:t>
            </a:r>
            <a:r>
              <a:rPr sz="1700" spc="-30" dirty="0">
                <a:solidFill>
                  <a:srgbClr val="404040"/>
                </a:solidFill>
                <a:latin typeface="Arial"/>
                <a:cs typeface="Arial"/>
              </a:rPr>
              <a:t>by 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1700" spc="-30" dirty="0">
                <a:solidFill>
                  <a:srgbClr val="404040"/>
                </a:solidFill>
                <a:latin typeface="Arial"/>
                <a:cs typeface="Arial"/>
              </a:rPr>
              <a:t>solid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is </a:t>
            </a:r>
            <a:r>
              <a:rPr sz="1700" spc="-35" dirty="0">
                <a:solidFill>
                  <a:srgbClr val="404040"/>
                </a:solidFill>
                <a:latin typeface="Arial"/>
                <a:cs typeface="Arial"/>
              </a:rPr>
              <a:t>generally reversible. 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Thus,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More </a:t>
            </a:r>
            <a:r>
              <a:rPr sz="1700" spc="50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1700" spc="-90" dirty="0">
                <a:solidFill>
                  <a:srgbClr val="404040"/>
                </a:solidFill>
                <a:latin typeface="Arial"/>
                <a:cs typeface="Arial"/>
              </a:rPr>
              <a:t>gas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is </a:t>
            </a:r>
            <a:r>
              <a:rPr sz="1700" spc="-40" dirty="0">
                <a:solidFill>
                  <a:srgbClr val="404040"/>
                </a:solidFill>
                <a:latin typeface="Arial"/>
                <a:cs typeface="Arial"/>
              </a:rPr>
              <a:t>adsorbed </a:t>
            </a:r>
            <a:r>
              <a:rPr sz="1700" spc="-15" dirty="0">
                <a:solidFill>
                  <a:srgbClr val="404040"/>
                </a:solidFill>
                <a:latin typeface="Arial"/>
                <a:cs typeface="Arial"/>
              </a:rPr>
              <a:t>when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pressure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is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increased </a:t>
            </a:r>
            <a:r>
              <a:rPr sz="1700" spc="-125" dirty="0">
                <a:solidFill>
                  <a:srgbClr val="404040"/>
                </a:solidFill>
                <a:latin typeface="Arial"/>
                <a:cs typeface="Arial"/>
              </a:rPr>
              <a:t>as </a:t>
            </a:r>
            <a:r>
              <a:rPr sz="1700" spc="15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1700" spc="-30" dirty="0">
                <a:solidFill>
                  <a:srgbClr val="404040"/>
                </a:solidFill>
                <a:latin typeface="Arial"/>
                <a:cs typeface="Arial"/>
              </a:rPr>
              <a:t>volume </a:t>
            </a:r>
            <a:r>
              <a:rPr sz="1700" spc="50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1700" spc="15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1700" spc="-90" dirty="0">
                <a:solidFill>
                  <a:srgbClr val="404040"/>
                </a:solidFill>
                <a:latin typeface="Arial"/>
                <a:cs typeface="Arial"/>
              </a:rPr>
              <a:t>gas 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decreases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90" dirty="0">
                <a:solidFill>
                  <a:srgbClr val="404040"/>
                </a:solidFill>
                <a:latin typeface="Arial"/>
                <a:cs typeface="Arial"/>
              </a:rPr>
              <a:t>gas</a:t>
            </a:r>
            <a:r>
              <a:rPr sz="17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can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404040"/>
                </a:solidFill>
                <a:latin typeface="Arial"/>
                <a:cs typeface="Arial"/>
              </a:rPr>
              <a:t>be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30" dirty="0">
                <a:solidFill>
                  <a:srgbClr val="404040"/>
                </a:solidFill>
                <a:latin typeface="Arial"/>
                <a:cs typeface="Arial"/>
              </a:rPr>
              <a:t>removed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30" dirty="0">
                <a:solidFill>
                  <a:srgbClr val="404040"/>
                </a:solidFill>
                <a:latin typeface="Arial"/>
                <a:cs typeface="Arial"/>
              </a:rPr>
              <a:t>by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decreasing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pressure.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90" dirty="0">
                <a:solidFill>
                  <a:srgbClr val="404040"/>
                </a:solidFill>
                <a:latin typeface="Arial"/>
                <a:cs typeface="Arial"/>
              </a:rPr>
              <a:t>Since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404040"/>
                </a:solidFill>
                <a:latin typeface="Arial"/>
                <a:cs typeface="Arial"/>
              </a:rPr>
              <a:t>adsorption 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process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404040"/>
                </a:solidFill>
                <a:latin typeface="Arial"/>
                <a:cs typeface="Arial"/>
              </a:rPr>
              <a:t>exothermic,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physical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404040"/>
                </a:solidFill>
                <a:latin typeface="Arial"/>
                <a:cs typeface="Arial"/>
              </a:rPr>
              <a:t>adsorption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occurs</a:t>
            </a:r>
            <a:r>
              <a:rPr sz="17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30" dirty="0">
                <a:solidFill>
                  <a:srgbClr val="404040"/>
                </a:solidFill>
                <a:latin typeface="Arial"/>
                <a:cs typeface="Arial"/>
              </a:rPr>
              <a:t>readily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15" dirty="0">
                <a:solidFill>
                  <a:srgbClr val="404040"/>
                </a:solidFill>
                <a:latin typeface="Arial"/>
                <a:cs typeface="Arial"/>
              </a:rPr>
              <a:t>at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30" dirty="0">
                <a:solidFill>
                  <a:srgbClr val="404040"/>
                </a:solidFill>
                <a:latin typeface="Arial"/>
                <a:cs typeface="Arial"/>
              </a:rPr>
              <a:t>low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Arial"/>
                <a:cs typeface="Arial"/>
              </a:rPr>
              <a:t>temperature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and 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decreases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40" dirty="0">
                <a:solidFill>
                  <a:srgbClr val="404040"/>
                </a:solidFill>
                <a:latin typeface="Arial"/>
                <a:cs typeface="Arial"/>
              </a:rPr>
              <a:t>with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increasing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Arial"/>
                <a:cs typeface="Arial"/>
              </a:rPr>
              <a:t>temperature</a:t>
            </a:r>
            <a:r>
              <a:rPr sz="17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(Le-Chatelier’s</a:t>
            </a:r>
            <a:r>
              <a:rPr sz="17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404040"/>
                </a:solidFill>
                <a:latin typeface="Arial"/>
                <a:cs typeface="Arial"/>
              </a:rPr>
              <a:t>principle).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404040"/>
              </a:buClr>
              <a:buFont typeface="Wingdings"/>
              <a:buChar char=""/>
            </a:pPr>
            <a:endParaRPr sz="1700">
              <a:latin typeface="Arial"/>
              <a:cs typeface="Arial"/>
            </a:endParaRPr>
          </a:p>
          <a:p>
            <a:pPr marL="307340" marR="31115" indent="-281940">
              <a:lnSpc>
                <a:spcPct val="80000"/>
              </a:lnSpc>
              <a:buFont typeface="Wingdings"/>
              <a:buChar char=""/>
              <a:tabLst>
                <a:tab pos="306705" algn="l"/>
                <a:tab pos="307340" algn="l"/>
              </a:tabLst>
            </a:pP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(iv) </a:t>
            </a:r>
            <a:r>
              <a:rPr sz="1700" b="1" u="sng" spc="-6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Surface </a:t>
            </a:r>
            <a:r>
              <a:rPr sz="1700" b="1" u="sng" spc="-8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area </a:t>
            </a:r>
            <a:r>
              <a:rPr sz="1700" b="1" u="sng" spc="-1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of </a:t>
            </a:r>
            <a:r>
              <a:rPr sz="1700" b="1" u="sng" spc="-7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adsorbent:</a:t>
            </a:r>
            <a:r>
              <a:rPr sz="1700" b="1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1700" spc="15" dirty="0">
                <a:solidFill>
                  <a:srgbClr val="404040"/>
                </a:solidFill>
                <a:latin typeface="Arial"/>
                <a:cs typeface="Arial"/>
              </a:rPr>
              <a:t>extent </a:t>
            </a:r>
            <a:r>
              <a:rPr sz="1700" spc="50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1700" spc="-15" dirty="0">
                <a:solidFill>
                  <a:srgbClr val="404040"/>
                </a:solidFill>
                <a:latin typeface="Arial"/>
                <a:cs typeface="Arial"/>
              </a:rPr>
              <a:t>adsorption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increases </a:t>
            </a:r>
            <a:r>
              <a:rPr sz="1700" spc="40" dirty="0">
                <a:solidFill>
                  <a:srgbClr val="404040"/>
                </a:solidFill>
                <a:latin typeface="Arial"/>
                <a:cs typeface="Arial"/>
              </a:rPr>
              <a:t>with </a:t>
            </a:r>
            <a:r>
              <a:rPr sz="1700" spc="15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increase </a:t>
            </a:r>
            <a:r>
              <a:rPr sz="1700" spc="50" dirty="0">
                <a:solidFill>
                  <a:srgbClr val="404040"/>
                </a:solidFill>
                <a:latin typeface="Arial"/>
                <a:cs typeface="Arial"/>
              </a:rPr>
              <a:t>of 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surface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area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5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404040"/>
                </a:solidFill>
                <a:latin typeface="Arial"/>
                <a:cs typeface="Arial"/>
              </a:rPr>
              <a:t>adsorbent.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90" dirty="0">
                <a:solidFill>
                  <a:srgbClr val="404040"/>
                </a:solidFill>
                <a:latin typeface="Arial"/>
                <a:cs typeface="Arial"/>
              </a:rPr>
              <a:t>Thus,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finely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404040"/>
                </a:solidFill>
                <a:latin typeface="Arial"/>
                <a:cs typeface="Arial"/>
              </a:rPr>
              <a:t>divided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404040"/>
                </a:solidFill>
                <a:latin typeface="Arial"/>
                <a:cs typeface="Arial"/>
              </a:rPr>
              <a:t>metals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404040"/>
                </a:solidFill>
                <a:latin typeface="Arial"/>
                <a:cs typeface="Arial"/>
              </a:rPr>
              <a:t>porous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substances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40" dirty="0">
                <a:solidFill>
                  <a:srgbClr val="404040"/>
                </a:solidFill>
                <a:latin typeface="Arial"/>
                <a:cs typeface="Arial"/>
              </a:rPr>
              <a:t>having  </a:t>
            </a:r>
            <a:r>
              <a:rPr sz="1700" spc="-35" dirty="0">
                <a:solidFill>
                  <a:srgbClr val="404040"/>
                </a:solidFill>
                <a:latin typeface="Arial"/>
                <a:cs typeface="Arial"/>
              </a:rPr>
              <a:t>large</a:t>
            </a:r>
            <a:r>
              <a:rPr sz="17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surface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80" dirty="0">
                <a:solidFill>
                  <a:srgbClr val="404040"/>
                </a:solidFill>
                <a:latin typeface="Arial"/>
                <a:cs typeface="Arial"/>
              </a:rPr>
              <a:t>areas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are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good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404040"/>
                </a:solidFill>
                <a:latin typeface="Arial"/>
                <a:cs typeface="Arial"/>
              </a:rPr>
              <a:t>adsorbents.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404040"/>
              </a:buClr>
              <a:buFont typeface="Wingdings"/>
              <a:buChar char=""/>
            </a:pPr>
            <a:endParaRPr sz="1350">
              <a:latin typeface="Arial"/>
              <a:cs typeface="Arial"/>
            </a:endParaRPr>
          </a:p>
          <a:p>
            <a:pPr marL="307340" indent="-281940">
              <a:lnSpc>
                <a:spcPts val="1835"/>
              </a:lnSpc>
              <a:buFont typeface="Wingdings"/>
              <a:buChar char=""/>
              <a:tabLst>
                <a:tab pos="306705" algn="l"/>
                <a:tab pos="307340" algn="l"/>
              </a:tabLst>
            </a:pP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(v)</a:t>
            </a:r>
            <a:r>
              <a:rPr sz="1700" spc="2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b="1" u="sng" spc="-6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Enthalpy</a:t>
            </a:r>
            <a:r>
              <a:rPr sz="1700" b="1" u="sng" spc="-16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1700" b="1" u="sng" spc="-1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of</a:t>
            </a:r>
            <a:r>
              <a:rPr sz="1700" b="1" u="sng" spc="-16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1700" b="1" u="sng" spc="-6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adsorption:</a:t>
            </a:r>
            <a:r>
              <a:rPr sz="1700" b="1" spc="-1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0" dirty="0">
                <a:solidFill>
                  <a:srgbClr val="404040"/>
                </a:solidFill>
                <a:latin typeface="Arial"/>
                <a:cs typeface="Arial"/>
              </a:rPr>
              <a:t>No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doubt,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physical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404040"/>
                </a:solidFill>
                <a:latin typeface="Arial"/>
                <a:cs typeface="Arial"/>
              </a:rPr>
              <a:t>adsorption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an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exothermic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process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35" dirty="0">
                <a:solidFill>
                  <a:srgbClr val="404040"/>
                </a:solidFill>
                <a:latin typeface="Arial"/>
                <a:cs typeface="Arial"/>
              </a:rPr>
              <a:t>but</a:t>
            </a:r>
            <a:endParaRPr sz="1700">
              <a:latin typeface="Arial"/>
              <a:cs typeface="Arial"/>
            </a:endParaRPr>
          </a:p>
          <a:p>
            <a:pPr marL="307340">
              <a:lnSpc>
                <a:spcPts val="1635"/>
              </a:lnSpc>
            </a:pPr>
            <a:r>
              <a:rPr sz="1700" spc="-5" dirty="0">
                <a:solidFill>
                  <a:srgbClr val="404040"/>
                </a:solidFill>
                <a:latin typeface="Arial"/>
                <a:cs typeface="Arial"/>
              </a:rPr>
              <a:t>its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404040"/>
                </a:solidFill>
                <a:latin typeface="Arial"/>
                <a:cs typeface="Arial"/>
              </a:rPr>
              <a:t>enthalpy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50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404040"/>
                </a:solidFill>
                <a:latin typeface="Arial"/>
                <a:cs typeface="Arial"/>
              </a:rPr>
              <a:t>adsorption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quite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30" dirty="0">
                <a:solidFill>
                  <a:srgbClr val="404040"/>
                </a:solidFill>
                <a:latin typeface="Arial"/>
                <a:cs typeface="Arial"/>
              </a:rPr>
              <a:t>low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(20–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404040"/>
                </a:solidFill>
                <a:latin typeface="Arial"/>
                <a:cs typeface="Arial"/>
              </a:rPr>
              <a:t>40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kJ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mol</a:t>
            </a:r>
            <a:r>
              <a:rPr sz="1650" spc="-67" baseline="25252" dirty="0">
                <a:solidFill>
                  <a:srgbClr val="404040"/>
                </a:solidFill>
                <a:latin typeface="Arial"/>
                <a:cs typeface="Arial"/>
              </a:rPr>
              <a:t>-1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).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90" dirty="0">
                <a:solidFill>
                  <a:srgbClr val="404040"/>
                </a:solidFill>
                <a:latin typeface="Arial"/>
                <a:cs typeface="Arial"/>
              </a:rPr>
              <a:t>This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because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10" dirty="0">
                <a:solidFill>
                  <a:srgbClr val="404040"/>
                </a:solidFill>
                <a:latin typeface="Arial"/>
                <a:cs typeface="Arial"/>
              </a:rPr>
              <a:t>attraction</a:t>
            </a:r>
            <a:endParaRPr sz="1700">
              <a:latin typeface="Arial"/>
              <a:cs typeface="Arial"/>
            </a:endParaRPr>
          </a:p>
          <a:p>
            <a:pPr marL="307340">
              <a:lnSpc>
                <a:spcPts val="1835"/>
              </a:lnSpc>
            </a:pPr>
            <a:r>
              <a:rPr sz="1700" spc="-5" dirty="0">
                <a:solidFill>
                  <a:srgbClr val="404040"/>
                </a:solidFill>
                <a:latin typeface="Arial"/>
                <a:cs typeface="Arial"/>
              </a:rPr>
              <a:t>between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90" dirty="0">
                <a:solidFill>
                  <a:srgbClr val="404040"/>
                </a:solidFill>
                <a:latin typeface="Arial"/>
                <a:cs typeface="Arial"/>
              </a:rPr>
              <a:t>gas</a:t>
            </a:r>
            <a:r>
              <a:rPr sz="17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molecules</a:t>
            </a:r>
            <a:r>
              <a:rPr sz="17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30" dirty="0">
                <a:solidFill>
                  <a:srgbClr val="404040"/>
                </a:solidFill>
                <a:latin typeface="Arial"/>
                <a:cs typeface="Arial"/>
              </a:rPr>
              <a:t>solid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surface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404040"/>
                </a:solidFill>
                <a:latin typeface="Arial"/>
                <a:cs typeface="Arial"/>
              </a:rPr>
              <a:t>only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due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70" dirty="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404040"/>
                </a:solidFill>
                <a:latin typeface="Arial"/>
                <a:cs typeface="Arial"/>
              </a:rPr>
              <a:t>weak</a:t>
            </a:r>
            <a:r>
              <a:rPr sz="17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van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404040"/>
                </a:solidFill>
                <a:latin typeface="Arial"/>
                <a:cs typeface="Arial"/>
              </a:rPr>
              <a:t>der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Waals’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404040"/>
                </a:solidFill>
                <a:latin typeface="Arial"/>
                <a:cs typeface="Arial"/>
              </a:rPr>
              <a:t>forces.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5273" y="0"/>
            <a:ext cx="4572000" cy="141795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87350" marR="5080" indent="-375285">
              <a:lnSpc>
                <a:spcPts val="5200"/>
              </a:lnSpc>
              <a:spcBef>
                <a:spcPts val="740"/>
              </a:spcBef>
            </a:pPr>
            <a:r>
              <a:rPr spc="-215" dirty="0"/>
              <a:t>Characteristics</a:t>
            </a:r>
            <a:r>
              <a:rPr spc="-465" dirty="0"/>
              <a:t> </a:t>
            </a:r>
            <a:r>
              <a:rPr spc="-40" dirty="0"/>
              <a:t>of  </a:t>
            </a:r>
            <a:r>
              <a:rPr spc="-175" dirty="0"/>
              <a:t>chemisorption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8352" y="1300353"/>
            <a:ext cx="8308340" cy="407416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94005" marR="230504" indent="-281940">
              <a:lnSpc>
                <a:spcPct val="80100"/>
              </a:lnSpc>
              <a:spcBef>
                <a:spcPts val="620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2200" b="1" u="sng" spc="-19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2200" b="1" u="sng" spc="-6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(i)</a:t>
            </a:r>
            <a:r>
              <a:rPr sz="2200" b="1" u="sng" spc="-20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2200" b="1" u="sng" spc="-4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High</a:t>
            </a:r>
            <a:r>
              <a:rPr sz="2200" b="1" u="sng" spc="-17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2200" b="1" u="sng" spc="-114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specificity:</a:t>
            </a:r>
            <a:r>
              <a:rPr sz="2200" b="1" spc="-1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Chemisorption</a:t>
            </a:r>
            <a:r>
              <a:rPr sz="22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0" dirty="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sz="22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highly</a:t>
            </a:r>
            <a:r>
              <a:rPr sz="22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specific</a:t>
            </a:r>
            <a:r>
              <a:rPr sz="22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22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80" dirty="0">
                <a:solidFill>
                  <a:srgbClr val="404040"/>
                </a:solidFill>
                <a:latin typeface="Arial"/>
                <a:cs typeface="Arial"/>
              </a:rPr>
              <a:t>it</a:t>
            </a:r>
            <a:r>
              <a:rPr sz="22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20" dirty="0">
                <a:solidFill>
                  <a:srgbClr val="404040"/>
                </a:solidFill>
                <a:latin typeface="Arial"/>
                <a:cs typeface="Arial"/>
              </a:rPr>
              <a:t>will</a:t>
            </a:r>
            <a:r>
              <a:rPr sz="22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only  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occur </a:t>
            </a:r>
            <a:r>
              <a:rPr sz="2200" spc="60" dirty="0">
                <a:solidFill>
                  <a:srgbClr val="404040"/>
                </a:solidFill>
                <a:latin typeface="Arial"/>
                <a:cs typeface="Arial"/>
              </a:rPr>
              <a:t>if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there </a:t>
            </a:r>
            <a:r>
              <a:rPr sz="2200" spc="-95" dirty="0">
                <a:solidFill>
                  <a:srgbClr val="404040"/>
                </a:solidFill>
                <a:latin typeface="Arial"/>
                <a:cs typeface="Arial"/>
              </a:rPr>
              <a:t>is </a:t>
            </a:r>
            <a:r>
              <a:rPr sz="2200" spc="-80" dirty="0">
                <a:solidFill>
                  <a:srgbClr val="404040"/>
                </a:solidFill>
                <a:latin typeface="Arial"/>
                <a:cs typeface="Arial"/>
              </a:rPr>
              <a:t>some 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possibility </a:t>
            </a:r>
            <a:r>
              <a:rPr sz="2200" spc="6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chemical 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bonding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between  </a:t>
            </a:r>
            <a:r>
              <a:rPr sz="2200" spc="-30" dirty="0">
                <a:solidFill>
                  <a:srgbClr val="404040"/>
                </a:solidFill>
                <a:latin typeface="Arial"/>
                <a:cs typeface="Arial"/>
              </a:rPr>
              <a:t>adsorbent 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2200" spc="-2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adsorbate.</a:t>
            </a:r>
            <a:endParaRPr sz="2200">
              <a:latin typeface="Arial"/>
              <a:cs typeface="Arial"/>
            </a:endParaRPr>
          </a:p>
          <a:p>
            <a:pPr marL="294640" indent="-281940">
              <a:lnSpc>
                <a:spcPts val="2375"/>
              </a:lnSpc>
              <a:spcBef>
                <a:spcPts val="1475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2200" b="1" u="sng" spc="-7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(ii) </a:t>
            </a:r>
            <a:r>
              <a:rPr sz="2200" b="1" u="sng" spc="-10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Irreversibility:</a:t>
            </a:r>
            <a:r>
              <a:rPr sz="2200" b="1" spc="-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50" dirty="0">
                <a:solidFill>
                  <a:srgbClr val="404040"/>
                </a:solidFill>
                <a:latin typeface="Arial"/>
                <a:cs typeface="Arial"/>
              </a:rPr>
              <a:t>As 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chemisorption 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involves </a:t>
            </a:r>
            <a:r>
              <a:rPr sz="2200" spc="-30" dirty="0">
                <a:solidFill>
                  <a:srgbClr val="404040"/>
                </a:solidFill>
                <a:latin typeface="Arial"/>
                <a:cs typeface="Arial"/>
              </a:rPr>
              <a:t>compound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404040"/>
                </a:solidFill>
                <a:latin typeface="Arial"/>
                <a:cs typeface="Arial"/>
              </a:rPr>
              <a:t>formation,</a:t>
            </a:r>
            <a:endParaRPr sz="2200">
              <a:latin typeface="Arial"/>
              <a:cs typeface="Arial"/>
            </a:endParaRPr>
          </a:p>
          <a:p>
            <a:pPr marL="294005">
              <a:lnSpc>
                <a:spcPts val="2375"/>
              </a:lnSpc>
            </a:pPr>
            <a:r>
              <a:rPr sz="2200" spc="80" dirty="0">
                <a:solidFill>
                  <a:srgbClr val="404040"/>
                </a:solidFill>
                <a:latin typeface="Arial"/>
                <a:cs typeface="Arial"/>
              </a:rPr>
              <a:t>it</a:t>
            </a:r>
            <a:r>
              <a:rPr sz="22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sz="22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usually</a:t>
            </a:r>
            <a:r>
              <a:rPr sz="22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irreversible</a:t>
            </a:r>
            <a:r>
              <a:rPr sz="2200" spc="-1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22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nature.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>
              <a:latin typeface="Arial"/>
              <a:cs typeface="Arial"/>
            </a:endParaRPr>
          </a:p>
          <a:p>
            <a:pPr marL="12700" marR="5080">
              <a:lnSpc>
                <a:spcPct val="80000"/>
              </a:lnSpc>
            </a:pPr>
            <a:r>
              <a:rPr sz="2200" spc="-180" dirty="0">
                <a:solidFill>
                  <a:srgbClr val="404040"/>
                </a:solidFill>
                <a:latin typeface="Arial"/>
                <a:cs typeface="Arial"/>
              </a:rPr>
              <a:t>- 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Chemisorption </a:t>
            </a:r>
            <a:r>
              <a:rPr sz="2200" spc="-100" dirty="0">
                <a:solidFill>
                  <a:srgbClr val="404040"/>
                </a:solidFill>
                <a:latin typeface="Arial"/>
                <a:cs typeface="Arial"/>
              </a:rPr>
              <a:t>is </a:t>
            </a:r>
            <a:r>
              <a:rPr sz="2200" spc="-80" dirty="0">
                <a:solidFill>
                  <a:srgbClr val="404040"/>
                </a:solidFill>
                <a:latin typeface="Arial"/>
                <a:cs typeface="Arial"/>
              </a:rPr>
              <a:t>also </a:t>
            </a:r>
            <a:r>
              <a:rPr sz="2200" spc="-95" dirty="0">
                <a:solidFill>
                  <a:srgbClr val="404040"/>
                </a:solidFill>
                <a:latin typeface="Arial"/>
                <a:cs typeface="Arial"/>
              </a:rPr>
              <a:t>an </a:t>
            </a:r>
            <a:r>
              <a:rPr sz="2200" spc="-20" dirty="0">
                <a:solidFill>
                  <a:srgbClr val="404040"/>
                </a:solidFill>
                <a:latin typeface="Arial"/>
                <a:cs typeface="Arial"/>
              </a:rPr>
              <a:t>exothermic 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process </a:t>
            </a:r>
            <a:r>
              <a:rPr sz="2200" spc="40" dirty="0">
                <a:solidFill>
                  <a:srgbClr val="404040"/>
                </a:solidFill>
                <a:latin typeface="Arial"/>
                <a:cs typeface="Arial"/>
              </a:rPr>
              <a:t>but </a:t>
            </a:r>
            <a:r>
              <a:rPr sz="2200" spc="15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process </a:t>
            </a:r>
            <a:r>
              <a:rPr sz="2200" spc="-100" dirty="0">
                <a:solidFill>
                  <a:srgbClr val="404040"/>
                </a:solidFill>
                <a:latin typeface="Arial"/>
                <a:cs typeface="Arial"/>
              </a:rPr>
              <a:t>is 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very  </a:t>
            </a:r>
            <a:r>
              <a:rPr sz="2200" spc="-20" dirty="0">
                <a:solidFill>
                  <a:srgbClr val="404040"/>
                </a:solidFill>
                <a:latin typeface="Arial"/>
                <a:cs typeface="Arial"/>
              </a:rPr>
              <a:t>slow</a:t>
            </a:r>
            <a:r>
              <a:rPr sz="22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404040"/>
                </a:solidFill>
                <a:latin typeface="Arial"/>
                <a:cs typeface="Arial"/>
              </a:rPr>
              <a:t>at</a:t>
            </a:r>
            <a:r>
              <a:rPr sz="22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35" dirty="0">
                <a:solidFill>
                  <a:srgbClr val="404040"/>
                </a:solidFill>
                <a:latin typeface="Arial"/>
                <a:cs typeface="Arial"/>
              </a:rPr>
              <a:t>low</a:t>
            </a:r>
            <a:r>
              <a:rPr sz="22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temperatures</a:t>
            </a:r>
            <a:r>
              <a:rPr sz="2200" spc="-1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Arial"/>
                <a:cs typeface="Arial"/>
              </a:rPr>
              <a:t>on</a:t>
            </a:r>
            <a:r>
              <a:rPr sz="22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account</a:t>
            </a:r>
            <a:r>
              <a:rPr sz="22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6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2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404040"/>
                </a:solidFill>
                <a:latin typeface="Arial"/>
                <a:cs typeface="Arial"/>
              </a:rPr>
              <a:t>high</a:t>
            </a:r>
            <a:r>
              <a:rPr sz="22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energy</a:t>
            </a:r>
            <a:r>
              <a:rPr sz="22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60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2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Arial"/>
                <a:cs typeface="Arial"/>
              </a:rPr>
              <a:t>activation.</a:t>
            </a:r>
            <a:r>
              <a:rPr sz="2200" spc="-1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Like 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most 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chemical </a:t>
            </a:r>
            <a:r>
              <a:rPr sz="2200" spc="-90" dirty="0">
                <a:solidFill>
                  <a:srgbClr val="404040"/>
                </a:solidFill>
                <a:latin typeface="Arial"/>
                <a:cs typeface="Arial"/>
              </a:rPr>
              <a:t>changes, </a:t>
            </a:r>
            <a:r>
              <a:rPr sz="2200" spc="-15" dirty="0">
                <a:solidFill>
                  <a:srgbClr val="404040"/>
                </a:solidFill>
                <a:latin typeface="Arial"/>
                <a:cs typeface="Arial"/>
              </a:rPr>
              <a:t>adsorption </a:t>
            </a:r>
            <a:r>
              <a:rPr sz="2200" spc="35" dirty="0">
                <a:solidFill>
                  <a:srgbClr val="404040"/>
                </a:solidFill>
                <a:latin typeface="Arial"/>
                <a:cs typeface="Arial"/>
              </a:rPr>
              <a:t>often </a:t>
            </a:r>
            <a:r>
              <a:rPr sz="2200" spc="-90" dirty="0">
                <a:solidFill>
                  <a:srgbClr val="404040"/>
                </a:solidFill>
                <a:latin typeface="Arial"/>
                <a:cs typeface="Arial"/>
              </a:rPr>
              <a:t>increases </a:t>
            </a:r>
            <a:r>
              <a:rPr sz="2200" spc="50" dirty="0">
                <a:solidFill>
                  <a:srgbClr val="404040"/>
                </a:solidFill>
                <a:latin typeface="Arial"/>
                <a:cs typeface="Arial"/>
              </a:rPr>
              <a:t>with 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rise </a:t>
            </a:r>
            <a:r>
              <a:rPr sz="2200" spc="65" dirty="0">
                <a:solidFill>
                  <a:srgbClr val="404040"/>
                </a:solidFill>
                <a:latin typeface="Arial"/>
                <a:cs typeface="Arial"/>
              </a:rPr>
              <a:t>of  </a:t>
            </a:r>
            <a:r>
              <a:rPr sz="2200" spc="-15" dirty="0">
                <a:solidFill>
                  <a:srgbClr val="404040"/>
                </a:solidFill>
                <a:latin typeface="Arial"/>
                <a:cs typeface="Arial"/>
              </a:rPr>
              <a:t>temperature.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Arial"/>
              <a:cs typeface="Arial"/>
            </a:endParaRPr>
          </a:p>
          <a:p>
            <a:pPr marL="12700" marR="113664">
              <a:lnSpc>
                <a:spcPts val="2110"/>
              </a:lnSpc>
            </a:pP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-Physisorption</a:t>
            </a:r>
            <a:r>
              <a:rPr sz="22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6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2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5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2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25" dirty="0">
                <a:solidFill>
                  <a:srgbClr val="404040"/>
                </a:solidFill>
                <a:latin typeface="Arial"/>
                <a:cs typeface="Arial"/>
              </a:rPr>
              <a:t>gas</a:t>
            </a:r>
            <a:r>
              <a:rPr sz="22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adsorbed</a:t>
            </a:r>
            <a:r>
              <a:rPr sz="22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404040"/>
                </a:solidFill>
                <a:latin typeface="Arial"/>
                <a:cs typeface="Arial"/>
              </a:rPr>
              <a:t>at</a:t>
            </a:r>
            <a:r>
              <a:rPr sz="22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30" dirty="0">
                <a:solidFill>
                  <a:srgbClr val="404040"/>
                </a:solidFill>
                <a:latin typeface="Arial"/>
                <a:cs typeface="Arial"/>
              </a:rPr>
              <a:t>low</a:t>
            </a:r>
            <a:r>
              <a:rPr sz="22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temperature</a:t>
            </a:r>
            <a:r>
              <a:rPr sz="2200" spc="-1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404040"/>
                </a:solidFill>
                <a:latin typeface="Arial"/>
                <a:cs typeface="Arial"/>
              </a:rPr>
              <a:t>may</a:t>
            </a:r>
            <a:r>
              <a:rPr sz="22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404040"/>
                </a:solidFill>
                <a:latin typeface="Arial"/>
                <a:cs typeface="Arial"/>
              </a:rPr>
              <a:t>change</a:t>
            </a:r>
            <a:r>
              <a:rPr sz="2200" spc="-1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30" dirty="0">
                <a:solidFill>
                  <a:srgbClr val="404040"/>
                </a:solidFill>
                <a:latin typeface="Arial"/>
                <a:cs typeface="Arial"/>
              </a:rPr>
              <a:t>into  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chemisorption </a:t>
            </a:r>
            <a:r>
              <a:rPr sz="2200" spc="15" dirty="0">
                <a:solidFill>
                  <a:srgbClr val="404040"/>
                </a:solidFill>
                <a:latin typeface="Arial"/>
                <a:cs typeface="Arial"/>
              </a:rPr>
              <a:t>at </a:t>
            </a:r>
            <a:r>
              <a:rPr sz="2200" spc="-145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2200" spc="-30" dirty="0">
                <a:solidFill>
                  <a:srgbClr val="404040"/>
                </a:solidFill>
                <a:latin typeface="Arial"/>
                <a:cs typeface="Arial"/>
              </a:rPr>
              <a:t>high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temperature. 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Usually </a:t>
            </a:r>
            <a:r>
              <a:rPr sz="2200" spc="-30" dirty="0">
                <a:solidFill>
                  <a:srgbClr val="404040"/>
                </a:solidFill>
                <a:latin typeface="Arial"/>
                <a:cs typeface="Arial"/>
              </a:rPr>
              <a:t>high 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pressure </a:t>
            </a:r>
            <a:r>
              <a:rPr sz="2200" spc="-95" dirty="0">
                <a:solidFill>
                  <a:srgbClr val="404040"/>
                </a:solidFill>
                <a:latin typeface="Arial"/>
                <a:cs typeface="Arial"/>
              </a:rPr>
              <a:t>is 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also  </a:t>
            </a:r>
            <a:r>
              <a:rPr sz="2200" spc="-30" dirty="0">
                <a:solidFill>
                  <a:srgbClr val="404040"/>
                </a:solidFill>
                <a:latin typeface="Arial"/>
                <a:cs typeface="Arial"/>
              </a:rPr>
              <a:t>favourable </a:t>
            </a:r>
            <a:r>
              <a:rPr sz="2200" spc="55" dirty="0">
                <a:solidFill>
                  <a:srgbClr val="404040"/>
                </a:solidFill>
                <a:latin typeface="Arial"/>
                <a:cs typeface="Arial"/>
              </a:rPr>
              <a:t>for</a:t>
            </a:r>
            <a:r>
              <a:rPr sz="2200" spc="-2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chemisorption.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7476" y="12903"/>
            <a:ext cx="8305800" cy="174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100"/>
              </a:spcBef>
              <a:buFont typeface="Wingdings"/>
              <a:buChar char=""/>
              <a:tabLst>
                <a:tab pos="294005" algn="l"/>
                <a:tab pos="294640" algn="l"/>
                <a:tab pos="842644" algn="l"/>
              </a:tabLst>
            </a:pP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(iii)	</a:t>
            </a:r>
            <a:r>
              <a:rPr sz="2400" b="1" u="sng" spc="-9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Surface</a:t>
            </a:r>
            <a:r>
              <a:rPr sz="2400" b="1" u="sng" spc="-2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spc="-15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area:</a:t>
            </a:r>
            <a:r>
              <a:rPr sz="2400" b="1" spc="-20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75" dirty="0">
                <a:solidFill>
                  <a:srgbClr val="404040"/>
                </a:solidFill>
                <a:latin typeface="Arial"/>
                <a:cs typeface="Arial"/>
              </a:rPr>
              <a:t>Like</a:t>
            </a:r>
            <a:r>
              <a:rPr sz="24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404040"/>
                </a:solidFill>
                <a:latin typeface="Arial"/>
                <a:cs typeface="Arial"/>
              </a:rPr>
              <a:t>physical</a:t>
            </a:r>
            <a:r>
              <a:rPr sz="24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adsorption,</a:t>
            </a:r>
            <a:r>
              <a:rPr sz="2400" spc="-1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chemisorption</a:t>
            </a:r>
            <a:r>
              <a:rPr sz="2400" spc="-1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404040"/>
                </a:solidFill>
                <a:latin typeface="Arial"/>
                <a:cs typeface="Arial"/>
              </a:rPr>
              <a:t>also</a:t>
            </a:r>
            <a:endParaRPr sz="2400">
              <a:latin typeface="Arial"/>
              <a:cs typeface="Arial"/>
            </a:endParaRPr>
          </a:p>
          <a:p>
            <a:pPr marL="294640">
              <a:lnSpc>
                <a:spcPct val="100000"/>
              </a:lnSpc>
              <a:spcBef>
                <a:spcPts val="5"/>
              </a:spcBef>
            </a:pPr>
            <a:r>
              <a:rPr sz="2400" spc="-100" dirty="0">
                <a:solidFill>
                  <a:srgbClr val="404040"/>
                </a:solidFill>
                <a:latin typeface="Arial"/>
                <a:cs typeface="Arial"/>
              </a:rPr>
              <a:t>increases</a:t>
            </a:r>
            <a:r>
              <a:rPr sz="24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55" dirty="0">
                <a:solidFill>
                  <a:srgbClr val="404040"/>
                </a:solidFill>
                <a:latin typeface="Arial"/>
                <a:cs typeface="Arial"/>
              </a:rPr>
              <a:t>with</a:t>
            </a:r>
            <a:r>
              <a:rPr sz="24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404040"/>
                </a:solidFill>
                <a:latin typeface="Arial"/>
                <a:cs typeface="Arial"/>
              </a:rPr>
              <a:t>increase</a:t>
            </a:r>
            <a:r>
              <a:rPr sz="24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4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404040"/>
                </a:solidFill>
                <a:latin typeface="Arial"/>
                <a:cs typeface="Arial"/>
              </a:rPr>
              <a:t>surface</a:t>
            </a:r>
            <a:r>
              <a:rPr sz="24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404040"/>
                </a:solidFill>
                <a:latin typeface="Arial"/>
                <a:cs typeface="Arial"/>
              </a:rPr>
              <a:t>area</a:t>
            </a:r>
            <a:r>
              <a:rPr sz="24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4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4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adsorbent.</a:t>
            </a:r>
            <a:endParaRPr sz="2400">
              <a:latin typeface="Arial"/>
              <a:cs typeface="Arial"/>
            </a:endParaRPr>
          </a:p>
          <a:p>
            <a:pPr marL="294640" marR="15875" indent="-281940">
              <a:lnSpc>
                <a:spcPct val="100000"/>
              </a:lnSpc>
              <a:spcBef>
                <a:spcPts val="2000"/>
              </a:spcBef>
              <a:buFont typeface="Wingdings"/>
              <a:buChar char=""/>
              <a:tabLst>
                <a:tab pos="294005" algn="l"/>
                <a:tab pos="294640" algn="l"/>
                <a:tab pos="856615" algn="l"/>
              </a:tabLst>
            </a:pP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(iv)	</a:t>
            </a:r>
            <a:r>
              <a:rPr sz="2400" b="1" u="sng" spc="-10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Enthalpy</a:t>
            </a:r>
            <a:r>
              <a:rPr sz="2400" b="1" u="sng" spc="-19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spc="-2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of</a:t>
            </a:r>
            <a:r>
              <a:rPr sz="2400" b="1" u="sng" spc="-204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spc="-9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adsorption:</a:t>
            </a:r>
            <a:r>
              <a:rPr sz="2400" b="1" spc="-1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404040"/>
                </a:solidFill>
                <a:latin typeface="Arial"/>
                <a:cs typeface="Arial"/>
              </a:rPr>
              <a:t>Enthalpy</a:t>
            </a:r>
            <a:r>
              <a:rPr sz="24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4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chemisorption</a:t>
            </a:r>
            <a:r>
              <a:rPr sz="24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sz="24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high  </a:t>
            </a:r>
            <a:r>
              <a:rPr sz="2400" spc="-70" dirty="0">
                <a:solidFill>
                  <a:srgbClr val="404040"/>
                </a:solidFill>
                <a:latin typeface="Arial"/>
                <a:cs typeface="Arial"/>
              </a:rPr>
              <a:t>(80-240</a:t>
            </a:r>
            <a:r>
              <a:rPr sz="24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20" dirty="0">
                <a:solidFill>
                  <a:srgbClr val="404040"/>
                </a:solidFill>
                <a:latin typeface="Arial"/>
                <a:cs typeface="Arial"/>
              </a:rPr>
              <a:t>kJ</a:t>
            </a:r>
            <a:r>
              <a:rPr sz="24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404040"/>
                </a:solidFill>
                <a:latin typeface="Arial"/>
                <a:cs typeface="Arial"/>
              </a:rPr>
              <a:t>mol-1)</a:t>
            </a:r>
            <a:r>
              <a:rPr sz="2400" spc="-1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80" dirty="0">
                <a:solidFill>
                  <a:srgbClr val="404040"/>
                </a:solidFill>
                <a:latin typeface="Arial"/>
                <a:cs typeface="Arial"/>
              </a:rPr>
              <a:t>as</a:t>
            </a:r>
            <a:r>
              <a:rPr sz="24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90" dirty="0">
                <a:solidFill>
                  <a:srgbClr val="404040"/>
                </a:solidFill>
                <a:latin typeface="Arial"/>
                <a:cs typeface="Arial"/>
              </a:rPr>
              <a:t>it</a:t>
            </a:r>
            <a:r>
              <a:rPr sz="24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404040"/>
                </a:solidFill>
                <a:latin typeface="Arial"/>
                <a:cs typeface="Arial"/>
              </a:rPr>
              <a:t>involves</a:t>
            </a:r>
            <a:r>
              <a:rPr sz="24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404040"/>
                </a:solidFill>
                <a:latin typeface="Arial"/>
                <a:cs typeface="Arial"/>
              </a:rPr>
              <a:t>chemical</a:t>
            </a:r>
            <a:r>
              <a:rPr sz="24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bond</a:t>
            </a:r>
            <a:r>
              <a:rPr sz="24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formation.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7219" y="1882139"/>
            <a:ext cx="8229600" cy="3646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5264" y="219532"/>
            <a:ext cx="57130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20" dirty="0"/>
              <a:t>Adsorption</a:t>
            </a:r>
            <a:r>
              <a:rPr spc="-465" dirty="0"/>
              <a:t> </a:t>
            </a:r>
            <a:r>
              <a:rPr spc="-160" dirty="0"/>
              <a:t>isotherms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2853" y="955040"/>
            <a:ext cx="8253095" cy="320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640" marR="5080" indent="-281940">
              <a:lnSpc>
                <a:spcPct val="100000"/>
              </a:lnSpc>
              <a:spcBef>
                <a:spcPts val="100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2400" spc="-13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4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variation</a:t>
            </a:r>
            <a:r>
              <a:rPr sz="2400" spc="-1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24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4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amount</a:t>
            </a:r>
            <a:r>
              <a:rPr sz="24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4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35" dirty="0">
                <a:solidFill>
                  <a:srgbClr val="404040"/>
                </a:solidFill>
                <a:latin typeface="Arial"/>
                <a:cs typeface="Arial"/>
              </a:rPr>
              <a:t>gas</a:t>
            </a:r>
            <a:r>
              <a:rPr sz="24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404040"/>
                </a:solidFill>
                <a:latin typeface="Arial"/>
                <a:cs typeface="Arial"/>
              </a:rPr>
              <a:t>adsorbed</a:t>
            </a:r>
            <a:r>
              <a:rPr sz="24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by</a:t>
            </a:r>
            <a:r>
              <a:rPr sz="24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4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adsorbent  </a:t>
            </a:r>
            <a:r>
              <a:rPr sz="2400" spc="55" dirty="0">
                <a:solidFill>
                  <a:srgbClr val="404040"/>
                </a:solidFill>
                <a:latin typeface="Arial"/>
                <a:cs typeface="Arial"/>
              </a:rPr>
              <a:t>with </a:t>
            </a:r>
            <a:r>
              <a:rPr sz="2400" spc="-70" dirty="0">
                <a:solidFill>
                  <a:srgbClr val="404040"/>
                </a:solidFill>
                <a:latin typeface="Arial"/>
                <a:cs typeface="Arial"/>
              </a:rPr>
              <a:t>pressure 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at 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constant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temperature </a:t>
            </a:r>
            <a:r>
              <a:rPr sz="2400" spc="-105" dirty="0">
                <a:solidFill>
                  <a:srgbClr val="404040"/>
                </a:solidFill>
                <a:latin typeface="Arial"/>
                <a:cs typeface="Arial"/>
              </a:rPr>
              <a:t>can </a:t>
            </a:r>
            <a:r>
              <a:rPr sz="2400" spc="-55" dirty="0">
                <a:solidFill>
                  <a:srgbClr val="404040"/>
                </a:solidFill>
                <a:latin typeface="Arial"/>
                <a:cs typeface="Arial"/>
              </a:rPr>
              <a:t>be </a:t>
            </a:r>
            <a:r>
              <a:rPr sz="2400" spc="-75" dirty="0">
                <a:solidFill>
                  <a:srgbClr val="404040"/>
                </a:solidFill>
                <a:latin typeface="Arial"/>
                <a:cs typeface="Arial"/>
              </a:rPr>
              <a:t>expressed 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by  </a:t>
            </a:r>
            <a:r>
              <a:rPr sz="2400" spc="-105" dirty="0">
                <a:solidFill>
                  <a:srgbClr val="404040"/>
                </a:solidFill>
                <a:latin typeface="Arial"/>
                <a:cs typeface="Arial"/>
              </a:rPr>
              <a:t>means</a:t>
            </a:r>
            <a:r>
              <a:rPr sz="2400" spc="-1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4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6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4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404040"/>
                </a:solidFill>
                <a:latin typeface="Arial"/>
                <a:cs typeface="Arial"/>
              </a:rPr>
              <a:t>curve</a:t>
            </a:r>
            <a:r>
              <a:rPr sz="24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termed</a:t>
            </a:r>
            <a:r>
              <a:rPr sz="24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75" dirty="0">
                <a:solidFill>
                  <a:srgbClr val="404040"/>
                </a:solidFill>
                <a:latin typeface="Arial"/>
                <a:cs typeface="Arial"/>
              </a:rPr>
              <a:t>as</a:t>
            </a:r>
            <a:r>
              <a:rPr sz="24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adsorption</a:t>
            </a:r>
            <a:r>
              <a:rPr sz="2400" spc="-1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isotherm.</a:t>
            </a:r>
            <a:endParaRPr sz="2400">
              <a:latin typeface="Arial"/>
              <a:cs typeface="Arial"/>
            </a:endParaRPr>
          </a:p>
          <a:p>
            <a:pPr marL="294640" marR="194945" indent="-281940">
              <a:lnSpc>
                <a:spcPct val="100000"/>
              </a:lnSpc>
              <a:spcBef>
                <a:spcPts val="2005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2400" spc="-65" dirty="0">
                <a:solidFill>
                  <a:srgbClr val="404040"/>
                </a:solidFill>
                <a:latin typeface="Arial"/>
                <a:cs typeface="Arial"/>
              </a:rPr>
              <a:t>Freundlich</a:t>
            </a:r>
            <a:r>
              <a:rPr sz="24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adsorption</a:t>
            </a:r>
            <a:r>
              <a:rPr sz="24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isotherm:</a:t>
            </a:r>
            <a:r>
              <a:rPr sz="2400" spc="-1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404040"/>
                </a:solidFill>
                <a:latin typeface="Arial"/>
                <a:cs typeface="Arial"/>
              </a:rPr>
              <a:t>Freundlich,</a:t>
            </a:r>
            <a:r>
              <a:rPr sz="24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24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404040"/>
                </a:solidFill>
                <a:latin typeface="Arial"/>
                <a:cs typeface="Arial"/>
              </a:rPr>
              <a:t>1909,</a:t>
            </a:r>
            <a:r>
              <a:rPr sz="2400" spc="-1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404040"/>
                </a:solidFill>
                <a:latin typeface="Arial"/>
                <a:cs typeface="Arial"/>
              </a:rPr>
              <a:t>gave</a:t>
            </a:r>
            <a:r>
              <a:rPr sz="24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404040"/>
                </a:solidFill>
                <a:latin typeface="Arial"/>
                <a:cs typeface="Arial"/>
              </a:rPr>
              <a:t>an  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empirical</a:t>
            </a:r>
            <a:r>
              <a:rPr sz="24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relationship</a:t>
            </a:r>
            <a:r>
              <a:rPr sz="2400" spc="-1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between</a:t>
            </a:r>
            <a:r>
              <a:rPr sz="24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4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quantity</a:t>
            </a:r>
            <a:r>
              <a:rPr sz="24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4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35" dirty="0">
                <a:solidFill>
                  <a:srgbClr val="404040"/>
                </a:solidFill>
                <a:latin typeface="Arial"/>
                <a:cs typeface="Arial"/>
              </a:rPr>
              <a:t>gas</a:t>
            </a:r>
            <a:r>
              <a:rPr sz="24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404040"/>
                </a:solidFill>
                <a:latin typeface="Arial"/>
                <a:cs typeface="Arial"/>
              </a:rPr>
              <a:t>adsorbed  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by 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unit </a:t>
            </a:r>
            <a:r>
              <a:rPr sz="2400" spc="-145" dirty="0">
                <a:solidFill>
                  <a:srgbClr val="404040"/>
                </a:solidFill>
                <a:latin typeface="Arial"/>
                <a:cs typeface="Arial"/>
              </a:rPr>
              <a:t>mass </a:t>
            </a:r>
            <a:r>
              <a:rPr sz="2400" spc="7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solid 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adsorbent </a:t>
            </a:r>
            <a:r>
              <a:rPr sz="2400" spc="-75" dirty="0">
                <a:solidFill>
                  <a:srgbClr val="404040"/>
                </a:solidFill>
                <a:latin typeface="Arial"/>
                <a:cs typeface="Arial"/>
              </a:rPr>
              <a:t>and </a:t>
            </a:r>
            <a:r>
              <a:rPr sz="2400" spc="-70" dirty="0">
                <a:solidFill>
                  <a:srgbClr val="404040"/>
                </a:solidFill>
                <a:latin typeface="Arial"/>
                <a:cs typeface="Arial"/>
              </a:rPr>
              <a:t>pressure 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at </a:t>
            </a:r>
            <a:r>
              <a:rPr sz="2400" spc="-16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particular 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temperature. </a:t>
            </a:r>
            <a:r>
              <a:rPr sz="2400" spc="-135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relationship </a:t>
            </a:r>
            <a:r>
              <a:rPr sz="2400" spc="-110" dirty="0">
                <a:solidFill>
                  <a:srgbClr val="404040"/>
                </a:solidFill>
                <a:latin typeface="Arial"/>
                <a:cs typeface="Arial"/>
              </a:rPr>
              <a:t>can </a:t>
            </a:r>
            <a:r>
              <a:rPr sz="2400" spc="-55" dirty="0">
                <a:solidFill>
                  <a:srgbClr val="404040"/>
                </a:solidFill>
                <a:latin typeface="Arial"/>
                <a:cs typeface="Arial"/>
              </a:rPr>
              <a:t>be </a:t>
            </a:r>
            <a:r>
              <a:rPr sz="2400" spc="-75" dirty="0">
                <a:solidFill>
                  <a:srgbClr val="404040"/>
                </a:solidFill>
                <a:latin typeface="Arial"/>
                <a:cs typeface="Arial"/>
              </a:rPr>
              <a:t>expressed 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by 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the  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following</a:t>
            </a:r>
            <a:r>
              <a:rPr sz="2400" spc="-1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equation: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4512" y="4389806"/>
            <a:ext cx="8441436" cy="507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01946" y="109804"/>
            <a:ext cx="4081145" cy="522986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94005" marR="5080" indent="-281940">
              <a:lnSpc>
                <a:spcPct val="90000"/>
              </a:lnSpc>
              <a:spcBef>
                <a:spcPts val="345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where </a:t>
            </a:r>
            <a:r>
              <a:rPr sz="2000" spc="10" dirty="0">
                <a:solidFill>
                  <a:srgbClr val="404040"/>
                </a:solidFill>
                <a:latin typeface="Arial"/>
                <a:cs typeface="Arial"/>
              </a:rPr>
              <a:t>x </a:t>
            </a:r>
            <a:r>
              <a:rPr sz="2000" spc="-85" dirty="0">
                <a:solidFill>
                  <a:srgbClr val="404040"/>
                </a:solidFill>
                <a:latin typeface="Arial"/>
                <a:cs typeface="Arial"/>
              </a:rPr>
              <a:t>is </a:t>
            </a: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mass </a:t>
            </a:r>
            <a:r>
              <a:rPr sz="2000" spc="6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gas  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adsorbed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on 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mass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m </a:t>
            </a:r>
            <a:r>
              <a:rPr sz="2000" spc="6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the 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adsorbent </a:t>
            </a: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at 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pressure </a:t>
            </a:r>
            <a:r>
              <a:rPr sz="2000" spc="-140" dirty="0">
                <a:solidFill>
                  <a:srgbClr val="404040"/>
                </a:solidFill>
                <a:latin typeface="Arial"/>
                <a:cs typeface="Arial"/>
              </a:rPr>
              <a:t>P,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k 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and 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n  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are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constants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which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depend</a:t>
            </a:r>
            <a:r>
              <a:rPr sz="20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on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the  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nature </a:t>
            </a:r>
            <a:r>
              <a:rPr sz="2000" spc="6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2000" spc="10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adsorbent 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and </a:t>
            </a: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the  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gas </a:t>
            </a: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at 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particular</a:t>
            </a:r>
            <a:r>
              <a:rPr sz="2000" spc="-2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temperature.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404040"/>
              </a:buClr>
              <a:buFont typeface="Wingdings"/>
              <a:buChar char=""/>
            </a:pPr>
            <a:endParaRPr sz="1700">
              <a:latin typeface="Arial"/>
              <a:cs typeface="Arial"/>
            </a:endParaRPr>
          </a:p>
          <a:p>
            <a:pPr marL="294005" marR="102870" indent="-281940">
              <a:lnSpc>
                <a:spcPct val="90000"/>
              </a:lnSpc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relationship </a:t>
            </a:r>
            <a:r>
              <a:rPr sz="2000" spc="-85" dirty="0">
                <a:solidFill>
                  <a:srgbClr val="404040"/>
                </a:solidFill>
                <a:latin typeface="Arial"/>
                <a:cs typeface="Arial"/>
              </a:rPr>
              <a:t>is 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generally  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represented</a:t>
            </a:r>
            <a:r>
              <a:rPr sz="20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0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404040"/>
                </a:solidFill>
                <a:latin typeface="Arial"/>
                <a:cs typeface="Arial"/>
              </a:rPr>
              <a:t>form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curve 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where 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mass </a:t>
            </a:r>
            <a:r>
              <a:rPr sz="2000" spc="6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2000" spc="10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gas 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adsorbed  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per 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gram </a:t>
            </a:r>
            <a:r>
              <a:rPr sz="2000" spc="6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2000" spc="10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adsorbent </a:t>
            </a:r>
            <a:r>
              <a:rPr sz="2000" spc="-85" dirty="0">
                <a:solidFill>
                  <a:srgbClr val="404040"/>
                </a:solidFill>
                <a:latin typeface="Arial"/>
                <a:cs typeface="Arial"/>
              </a:rPr>
              <a:t>is  </a:t>
            </a:r>
            <a:r>
              <a:rPr sz="2000" spc="35" dirty="0">
                <a:solidFill>
                  <a:srgbClr val="404040"/>
                </a:solidFill>
                <a:latin typeface="Arial"/>
                <a:cs typeface="Arial"/>
              </a:rPr>
              <a:t>plotted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against 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pressure</a:t>
            </a:r>
            <a:r>
              <a:rPr sz="2000" spc="-3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404040"/>
              </a:buClr>
              <a:buFont typeface="Wingdings"/>
              <a:buChar char=""/>
            </a:pPr>
            <a:endParaRPr sz="1700">
              <a:latin typeface="Arial"/>
              <a:cs typeface="Arial"/>
            </a:endParaRPr>
          </a:p>
          <a:p>
            <a:pPr marL="294005" marR="130175" indent="-281940">
              <a:lnSpc>
                <a:spcPct val="90000"/>
              </a:lnSpc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These </a:t>
            </a:r>
            <a:r>
              <a:rPr sz="2000" spc="-70" dirty="0">
                <a:solidFill>
                  <a:srgbClr val="404040"/>
                </a:solidFill>
                <a:latin typeface="Arial"/>
                <a:cs typeface="Arial"/>
              </a:rPr>
              <a:t>curves 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indicate </a:t>
            </a:r>
            <a:r>
              <a:rPr sz="2000" spc="40" dirty="0">
                <a:solidFill>
                  <a:srgbClr val="404040"/>
                </a:solidFill>
                <a:latin typeface="Arial"/>
                <a:cs typeface="Arial"/>
              </a:rPr>
              <a:t>that </a:t>
            </a: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at 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a  </a:t>
            </a:r>
            <a:r>
              <a:rPr sz="2000" spc="5" dirty="0">
                <a:solidFill>
                  <a:srgbClr val="404040"/>
                </a:solidFill>
                <a:latin typeface="Arial"/>
                <a:cs typeface="Arial"/>
              </a:rPr>
              <a:t>fixed 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pressure,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there</a:t>
            </a:r>
            <a:r>
              <a:rPr sz="2000" spc="-3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404040"/>
                </a:solidFill>
                <a:latin typeface="Arial"/>
                <a:cs typeface="Arial"/>
              </a:rPr>
              <a:t>is 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2000" spc="-85" dirty="0">
                <a:solidFill>
                  <a:srgbClr val="404040"/>
                </a:solidFill>
                <a:latin typeface="Arial"/>
                <a:cs typeface="Arial"/>
              </a:rPr>
              <a:t>decrease 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in 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physical 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adsorption </a:t>
            </a:r>
            <a:r>
              <a:rPr sz="2000" spc="45" dirty="0">
                <a:solidFill>
                  <a:srgbClr val="404040"/>
                </a:solidFill>
                <a:latin typeface="Arial"/>
                <a:cs typeface="Arial"/>
              </a:rPr>
              <a:t>with  </a:t>
            </a:r>
            <a:r>
              <a:rPr sz="2000" spc="-75" dirty="0">
                <a:solidFill>
                  <a:srgbClr val="404040"/>
                </a:solidFill>
                <a:latin typeface="Arial"/>
                <a:cs typeface="Arial"/>
              </a:rPr>
              <a:t>increase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in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temperature. 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These  </a:t>
            </a:r>
            <a:r>
              <a:rPr sz="2000" spc="-70" dirty="0">
                <a:solidFill>
                  <a:srgbClr val="404040"/>
                </a:solidFill>
                <a:latin typeface="Arial"/>
                <a:cs typeface="Arial"/>
              </a:rPr>
              <a:t>curves 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always </a:t>
            </a:r>
            <a:r>
              <a:rPr sz="2000" spc="-90" dirty="0">
                <a:solidFill>
                  <a:srgbClr val="404040"/>
                </a:solidFill>
                <a:latin typeface="Arial"/>
                <a:cs typeface="Arial"/>
              </a:rPr>
              <a:t>seem </a:t>
            </a:r>
            <a:r>
              <a:rPr sz="2000" spc="85" dirty="0">
                <a:solidFill>
                  <a:srgbClr val="404040"/>
                </a:solidFill>
                <a:latin typeface="Arial"/>
                <a:cs typeface="Arial"/>
              </a:rPr>
              <a:t>to 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approach  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saturation </a:t>
            </a: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at 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high</a:t>
            </a:r>
            <a:r>
              <a:rPr sz="2000" spc="-3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pressure.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2980" y="560831"/>
            <a:ext cx="3838955" cy="4297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266700"/>
            <a:ext cx="8001000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9598" y="203072"/>
            <a:ext cx="3931920" cy="492759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94005" marR="5080" indent="-281940">
              <a:lnSpc>
                <a:spcPts val="1630"/>
              </a:lnSpc>
              <a:spcBef>
                <a:spcPts val="500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Taking</a:t>
            </a:r>
            <a:r>
              <a:rPr sz="17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Arial"/>
                <a:cs typeface="Arial"/>
              </a:rPr>
              <a:t>log</a:t>
            </a:r>
            <a:r>
              <a:rPr sz="17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on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25" dirty="0">
                <a:solidFill>
                  <a:srgbClr val="404040"/>
                </a:solidFill>
                <a:latin typeface="Arial"/>
                <a:cs typeface="Arial"/>
              </a:rPr>
              <a:t>both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sides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5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7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404040"/>
                </a:solidFill>
                <a:latin typeface="Arial"/>
                <a:cs typeface="Arial"/>
              </a:rPr>
              <a:t>equation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Arial"/>
                <a:cs typeface="Arial"/>
              </a:rPr>
              <a:t>we  </a:t>
            </a:r>
            <a:r>
              <a:rPr sz="1700" spc="10" dirty="0">
                <a:solidFill>
                  <a:srgbClr val="404040"/>
                </a:solidFill>
                <a:latin typeface="Arial"/>
                <a:cs typeface="Arial"/>
              </a:rPr>
              <a:t>get</a:t>
            </a:r>
            <a:endParaRPr sz="1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19598" y="1332738"/>
            <a:ext cx="4092575" cy="348996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294005" marR="5080" indent="-281940">
              <a:lnSpc>
                <a:spcPct val="80000"/>
              </a:lnSpc>
              <a:spcBef>
                <a:spcPts val="509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validity</a:t>
            </a:r>
            <a:r>
              <a:rPr sz="17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5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Freundlich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404040"/>
                </a:solidFill>
                <a:latin typeface="Arial"/>
                <a:cs typeface="Arial"/>
              </a:rPr>
              <a:t>isotherm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can</a:t>
            </a:r>
            <a:r>
              <a:rPr sz="17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404040"/>
                </a:solidFill>
                <a:latin typeface="Arial"/>
                <a:cs typeface="Arial"/>
              </a:rPr>
              <a:t>be  </a:t>
            </a:r>
            <a:r>
              <a:rPr sz="1700" spc="-15" dirty="0">
                <a:solidFill>
                  <a:srgbClr val="404040"/>
                </a:solidFill>
                <a:latin typeface="Arial"/>
                <a:cs typeface="Arial"/>
              </a:rPr>
              <a:t>verified </a:t>
            </a:r>
            <a:r>
              <a:rPr sz="1700" spc="-30" dirty="0">
                <a:solidFill>
                  <a:srgbClr val="404040"/>
                </a:solidFill>
                <a:latin typeface="Arial"/>
                <a:cs typeface="Arial"/>
              </a:rPr>
              <a:t>by </a:t>
            </a:r>
            <a:r>
              <a:rPr sz="1700" spc="30" dirty="0">
                <a:solidFill>
                  <a:srgbClr val="404040"/>
                </a:solidFill>
                <a:latin typeface="Arial"/>
                <a:cs typeface="Arial"/>
              </a:rPr>
              <a:t>plotting </a:t>
            </a:r>
            <a:r>
              <a:rPr sz="1700" spc="-5" dirty="0">
                <a:solidFill>
                  <a:srgbClr val="404040"/>
                </a:solidFill>
                <a:latin typeface="Arial"/>
                <a:cs typeface="Arial"/>
              </a:rPr>
              <a:t>log </a:t>
            </a:r>
            <a:r>
              <a:rPr sz="1700" spc="-15" dirty="0">
                <a:solidFill>
                  <a:srgbClr val="404040"/>
                </a:solidFill>
                <a:latin typeface="Arial"/>
                <a:cs typeface="Arial"/>
              </a:rPr>
              <a:t>x/m 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on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y-axis 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(ordinate</a:t>
            </a:r>
            <a:r>
              <a:rPr sz="1700" i="1" dirty="0">
                <a:solidFill>
                  <a:srgbClr val="404040"/>
                </a:solidFill>
                <a:latin typeface="Arial"/>
                <a:cs typeface="Arial"/>
              </a:rPr>
              <a:t>)</a:t>
            </a:r>
            <a:r>
              <a:rPr sz="1700" i="1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Arial"/>
                <a:cs typeface="Arial"/>
              </a:rPr>
              <a:t>log</a:t>
            </a:r>
            <a:r>
              <a:rPr sz="17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p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on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x-axis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(abscissa).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404040"/>
              </a:buClr>
              <a:buFont typeface="Wingdings"/>
              <a:buChar char=""/>
            </a:pPr>
            <a:endParaRPr sz="1700">
              <a:latin typeface="Arial"/>
              <a:cs typeface="Arial"/>
            </a:endParaRPr>
          </a:p>
          <a:p>
            <a:pPr marL="294005" marR="209550" indent="-281940">
              <a:lnSpc>
                <a:spcPct val="80000"/>
              </a:lnSpc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700" spc="45" dirty="0">
                <a:solidFill>
                  <a:srgbClr val="404040"/>
                </a:solidFill>
                <a:latin typeface="Arial"/>
                <a:cs typeface="Arial"/>
              </a:rPr>
              <a:t>If </a:t>
            </a:r>
            <a:r>
              <a:rPr sz="1700" spc="65" dirty="0">
                <a:solidFill>
                  <a:srgbClr val="404040"/>
                </a:solidFill>
                <a:latin typeface="Arial"/>
                <a:cs typeface="Arial"/>
              </a:rPr>
              <a:t>it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comes </a:t>
            </a:r>
            <a:r>
              <a:rPr sz="1700" spc="70" dirty="0">
                <a:solidFill>
                  <a:srgbClr val="404040"/>
                </a:solidFill>
                <a:latin typeface="Arial"/>
                <a:cs typeface="Arial"/>
              </a:rPr>
              <a:t>to </a:t>
            </a:r>
            <a:r>
              <a:rPr sz="1700" spc="-35" dirty="0">
                <a:solidFill>
                  <a:srgbClr val="404040"/>
                </a:solidFill>
                <a:latin typeface="Arial"/>
                <a:cs typeface="Arial"/>
              </a:rPr>
              <a:t>be 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straight </a:t>
            </a:r>
            <a:r>
              <a:rPr sz="1700" spc="-30" dirty="0">
                <a:solidFill>
                  <a:srgbClr val="404040"/>
                </a:solidFill>
                <a:latin typeface="Arial"/>
                <a:cs typeface="Arial"/>
              </a:rPr>
              <a:t>line, </a:t>
            </a:r>
            <a:r>
              <a:rPr sz="1700" spc="15" dirty="0">
                <a:solidFill>
                  <a:srgbClr val="404040"/>
                </a:solidFill>
                <a:latin typeface="Arial"/>
                <a:cs typeface="Arial"/>
              </a:rPr>
              <a:t>the 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Freundlich </a:t>
            </a:r>
            <a:r>
              <a:rPr sz="1700" spc="-15" dirty="0">
                <a:solidFill>
                  <a:srgbClr val="404040"/>
                </a:solidFill>
                <a:latin typeface="Arial"/>
                <a:cs typeface="Arial"/>
              </a:rPr>
              <a:t>isotherm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is </a:t>
            </a:r>
            <a:r>
              <a:rPr sz="1700" spc="-35" dirty="0">
                <a:solidFill>
                  <a:srgbClr val="404040"/>
                </a:solidFill>
                <a:latin typeface="Arial"/>
                <a:cs typeface="Arial"/>
              </a:rPr>
              <a:t>valid, 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otherwise  </a:t>
            </a:r>
            <a:r>
              <a:rPr sz="1700" spc="40" dirty="0">
                <a:solidFill>
                  <a:srgbClr val="404040"/>
                </a:solidFill>
                <a:latin typeface="Arial"/>
                <a:cs typeface="Arial"/>
              </a:rPr>
              <a:t>not</a:t>
            </a:r>
            <a:r>
              <a:rPr sz="17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40" dirty="0">
                <a:solidFill>
                  <a:srgbClr val="404040"/>
                </a:solidFill>
                <a:latin typeface="Arial"/>
                <a:cs typeface="Arial"/>
              </a:rPr>
              <a:t>slope</a:t>
            </a:r>
            <a:r>
              <a:rPr sz="17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5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straight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404040"/>
                </a:solidFill>
                <a:latin typeface="Arial"/>
                <a:cs typeface="Arial"/>
              </a:rPr>
              <a:t>line</a:t>
            </a:r>
            <a:r>
              <a:rPr sz="17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gives  </a:t>
            </a:r>
            <a:r>
              <a:rPr sz="17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value</a:t>
            </a:r>
            <a:r>
              <a:rPr sz="17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5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7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30" dirty="0">
                <a:solidFill>
                  <a:srgbClr val="404040"/>
                </a:solidFill>
                <a:latin typeface="Arial"/>
                <a:cs typeface="Arial"/>
              </a:rPr>
              <a:t>1/n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intercept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on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00" dirty="0">
                <a:solidFill>
                  <a:srgbClr val="404040"/>
                </a:solidFill>
                <a:latin typeface="Arial"/>
                <a:cs typeface="Arial"/>
              </a:rPr>
              <a:t>y- 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axis</a:t>
            </a:r>
            <a:r>
              <a:rPr sz="17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gives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7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value</a:t>
            </a:r>
            <a:r>
              <a:rPr sz="17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50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7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Arial"/>
                <a:cs typeface="Arial"/>
              </a:rPr>
              <a:t>log</a:t>
            </a:r>
            <a:r>
              <a:rPr sz="17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404040"/>
                </a:solidFill>
                <a:latin typeface="Arial"/>
                <a:cs typeface="Arial"/>
              </a:rPr>
              <a:t>k.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404040"/>
              </a:buClr>
              <a:buFont typeface="Wingdings"/>
              <a:buChar char=""/>
            </a:pPr>
            <a:endParaRPr sz="1700">
              <a:latin typeface="Arial"/>
              <a:cs typeface="Arial"/>
            </a:endParaRPr>
          </a:p>
          <a:p>
            <a:pPr marL="294005" marR="12700" indent="-281940">
              <a:lnSpc>
                <a:spcPct val="80000"/>
              </a:lnSpc>
              <a:spcBef>
                <a:spcPts val="5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Freundlich </a:t>
            </a:r>
            <a:r>
              <a:rPr sz="1700" spc="-15" dirty="0">
                <a:solidFill>
                  <a:srgbClr val="404040"/>
                </a:solidFill>
                <a:latin typeface="Arial"/>
                <a:cs typeface="Arial"/>
              </a:rPr>
              <a:t>isotherm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explains </a:t>
            </a:r>
            <a:r>
              <a:rPr sz="1700" spc="15" dirty="0">
                <a:solidFill>
                  <a:srgbClr val="404040"/>
                </a:solidFill>
                <a:latin typeface="Arial"/>
                <a:cs typeface="Arial"/>
              </a:rPr>
              <a:t>the  </a:t>
            </a:r>
            <a:r>
              <a:rPr sz="1700" spc="-30" dirty="0">
                <a:solidFill>
                  <a:srgbClr val="404040"/>
                </a:solidFill>
                <a:latin typeface="Arial"/>
                <a:cs typeface="Arial"/>
              </a:rPr>
              <a:t>behaviour </a:t>
            </a:r>
            <a:r>
              <a:rPr sz="1700" spc="5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1700" spc="-15" dirty="0">
                <a:solidFill>
                  <a:srgbClr val="404040"/>
                </a:solidFill>
                <a:latin typeface="Arial"/>
                <a:cs typeface="Arial"/>
              </a:rPr>
              <a:t>adsorption in </a:t>
            </a:r>
            <a:r>
              <a:rPr sz="1700" spc="-70" dirty="0">
                <a:solidFill>
                  <a:srgbClr val="404040"/>
                </a:solidFill>
                <a:latin typeface="Arial"/>
                <a:cs typeface="Arial"/>
              </a:rPr>
              <a:t>an  </a:t>
            </a:r>
            <a:r>
              <a:rPr sz="1700" spc="-15" dirty="0">
                <a:solidFill>
                  <a:srgbClr val="404040"/>
                </a:solidFill>
                <a:latin typeface="Arial"/>
                <a:cs typeface="Arial"/>
              </a:rPr>
              <a:t>approximate </a:t>
            </a:r>
            <a:r>
              <a:rPr sz="1700" spc="-40" dirty="0">
                <a:solidFill>
                  <a:srgbClr val="404040"/>
                </a:solidFill>
                <a:latin typeface="Arial"/>
                <a:cs typeface="Arial"/>
              </a:rPr>
              <a:t>manner. </a:t>
            </a:r>
            <a:r>
              <a:rPr sz="1700" spc="-95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1700" spc="15" dirty="0">
                <a:solidFill>
                  <a:srgbClr val="404040"/>
                </a:solidFill>
                <a:latin typeface="Arial"/>
                <a:cs typeface="Arial"/>
              </a:rPr>
              <a:t>factor </a:t>
            </a:r>
            <a:r>
              <a:rPr sz="1700" spc="-350" dirty="0">
                <a:solidFill>
                  <a:srgbClr val="404040"/>
                </a:solidFill>
                <a:latin typeface="Arial"/>
                <a:cs typeface="Arial"/>
              </a:rPr>
              <a:t>1 </a:t>
            </a:r>
            <a:r>
              <a:rPr sz="1700" spc="-75" dirty="0">
                <a:solidFill>
                  <a:srgbClr val="404040"/>
                </a:solidFill>
                <a:latin typeface="Arial"/>
                <a:cs typeface="Arial"/>
              </a:rPr>
              <a:t>can  </a:t>
            </a:r>
            <a:r>
              <a:rPr sz="1700" spc="-60" dirty="0">
                <a:solidFill>
                  <a:srgbClr val="404040"/>
                </a:solidFill>
                <a:latin typeface="Arial"/>
                <a:cs typeface="Arial"/>
              </a:rPr>
              <a:t>have </a:t>
            </a:r>
            <a:r>
              <a:rPr sz="1700" spc="-65" dirty="0">
                <a:solidFill>
                  <a:srgbClr val="404040"/>
                </a:solidFill>
                <a:latin typeface="Arial"/>
                <a:cs typeface="Arial"/>
              </a:rPr>
              <a:t>values </a:t>
            </a:r>
            <a:r>
              <a:rPr sz="1700" spc="-5" dirty="0">
                <a:solidFill>
                  <a:srgbClr val="404040"/>
                </a:solidFill>
                <a:latin typeface="Arial"/>
                <a:cs typeface="Arial"/>
              </a:rPr>
              <a:t>between 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0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and </a:t>
            </a:r>
            <a:r>
              <a:rPr sz="1700" spc="-350" dirty="0">
                <a:solidFill>
                  <a:srgbClr val="404040"/>
                </a:solidFill>
                <a:latin typeface="Arial"/>
                <a:cs typeface="Arial"/>
              </a:rPr>
              <a:t>1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. </a:t>
            </a:r>
            <a:r>
              <a:rPr sz="1700" spc="-85" dirty="0">
                <a:solidFill>
                  <a:srgbClr val="404040"/>
                </a:solidFill>
                <a:latin typeface="Arial"/>
                <a:cs typeface="Arial"/>
              </a:rPr>
              <a:t>Thus,  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above</a:t>
            </a:r>
            <a:r>
              <a:rPr sz="17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404040"/>
                </a:solidFill>
                <a:latin typeface="Arial"/>
                <a:cs typeface="Arial"/>
              </a:rPr>
              <a:t>equation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30" dirty="0">
                <a:solidFill>
                  <a:srgbClr val="404040"/>
                </a:solidFill>
                <a:latin typeface="Arial"/>
                <a:cs typeface="Arial"/>
              </a:rPr>
              <a:t>holds</a:t>
            </a:r>
            <a:r>
              <a:rPr sz="17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good</a:t>
            </a:r>
            <a:r>
              <a:rPr sz="17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404040"/>
                </a:solidFill>
                <a:latin typeface="Arial"/>
                <a:cs typeface="Arial"/>
              </a:rPr>
              <a:t>over</a:t>
            </a:r>
            <a:r>
              <a:rPr sz="17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1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7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limited  </a:t>
            </a:r>
            <a:r>
              <a:rPr sz="1700" spc="-40" dirty="0">
                <a:solidFill>
                  <a:srgbClr val="404040"/>
                </a:solidFill>
                <a:latin typeface="Arial"/>
                <a:cs typeface="Arial"/>
              </a:rPr>
              <a:t>range </a:t>
            </a:r>
            <a:r>
              <a:rPr sz="1700" spc="5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700" spc="-20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pressure.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35296" y="844296"/>
            <a:ext cx="3904488" cy="4892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2648" y="844295"/>
            <a:ext cx="4227576" cy="3336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8352" y="40004"/>
            <a:ext cx="8307705" cy="4080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005" marR="41910" indent="-281940">
              <a:lnSpc>
                <a:spcPct val="100000"/>
              </a:lnSpc>
              <a:spcBef>
                <a:spcPts val="100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2400" spc="-130" dirty="0">
                <a:solidFill>
                  <a:srgbClr val="404040"/>
                </a:solidFill>
                <a:latin typeface="Arial"/>
                <a:cs typeface="Arial"/>
              </a:rPr>
              <a:t>When1/n</a:t>
            </a:r>
            <a:r>
              <a:rPr sz="24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95" dirty="0">
                <a:solidFill>
                  <a:srgbClr val="404040"/>
                </a:solidFill>
                <a:latin typeface="Arial"/>
                <a:cs typeface="Arial"/>
              </a:rPr>
              <a:t>=</a:t>
            </a:r>
            <a:r>
              <a:rPr sz="24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0,</a:t>
            </a:r>
            <a:r>
              <a:rPr sz="24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spc="-40" dirty="0">
                <a:solidFill>
                  <a:srgbClr val="404040"/>
                </a:solidFill>
                <a:latin typeface="Arial"/>
                <a:cs typeface="Arial"/>
              </a:rPr>
              <a:t>x/m</a:t>
            </a:r>
            <a:r>
              <a:rPr sz="2400" i="1" spc="-1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95" dirty="0">
                <a:solidFill>
                  <a:srgbClr val="404040"/>
                </a:solidFill>
                <a:latin typeface="Arial"/>
                <a:cs typeface="Arial"/>
              </a:rPr>
              <a:t>=</a:t>
            </a:r>
            <a:r>
              <a:rPr sz="24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constant,</a:t>
            </a:r>
            <a:r>
              <a:rPr sz="2400" spc="-1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4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adsorption</a:t>
            </a:r>
            <a:r>
              <a:rPr sz="2400" spc="-1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sz="24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independent</a:t>
            </a:r>
            <a:r>
              <a:rPr sz="24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404040"/>
                </a:solidFill>
                <a:latin typeface="Arial"/>
                <a:cs typeface="Arial"/>
              </a:rPr>
              <a:t>of  </a:t>
            </a:r>
            <a:r>
              <a:rPr sz="2400" spc="-70" dirty="0">
                <a:solidFill>
                  <a:srgbClr val="404040"/>
                </a:solidFill>
                <a:latin typeface="Arial"/>
                <a:cs typeface="Arial"/>
              </a:rPr>
              <a:t>pressure.</a:t>
            </a:r>
            <a:r>
              <a:rPr sz="2400" spc="-1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spc="-75" dirty="0">
                <a:solidFill>
                  <a:srgbClr val="404040"/>
                </a:solidFill>
                <a:latin typeface="Arial"/>
                <a:cs typeface="Arial"/>
              </a:rPr>
              <a:t>nm</a:t>
            </a:r>
            <a:endParaRPr sz="2400">
              <a:latin typeface="Arial"/>
              <a:cs typeface="Arial"/>
            </a:endParaRPr>
          </a:p>
          <a:p>
            <a:pPr marL="294005" marR="5080" indent="-281940">
              <a:lnSpc>
                <a:spcPts val="2870"/>
              </a:lnSpc>
              <a:spcBef>
                <a:spcPts val="2120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2400" spc="-85" dirty="0">
                <a:solidFill>
                  <a:srgbClr val="404040"/>
                </a:solidFill>
                <a:latin typeface="Arial"/>
                <a:cs typeface="Arial"/>
              </a:rPr>
              <a:t>When</a:t>
            </a:r>
            <a:r>
              <a:rPr sz="24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90" dirty="0">
                <a:solidFill>
                  <a:srgbClr val="404040"/>
                </a:solidFill>
                <a:latin typeface="Arial"/>
                <a:cs typeface="Arial"/>
              </a:rPr>
              <a:t>1/n</a:t>
            </a:r>
            <a:r>
              <a:rPr sz="24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95" dirty="0">
                <a:solidFill>
                  <a:srgbClr val="404040"/>
                </a:solidFill>
                <a:latin typeface="Arial"/>
                <a:cs typeface="Arial"/>
              </a:rPr>
              <a:t>=</a:t>
            </a:r>
            <a:r>
              <a:rPr sz="24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80" dirty="0">
                <a:solidFill>
                  <a:srgbClr val="404040"/>
                </a:solidFill>
                <a:latin typeface="Arial"/>
                <a:cs typeface="Arial"/>
              </a:rPr>
              <a:t>1,</a:t>
            </a:r>
            <a:r>
              <a:rPr sz="24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spc="-40" dirty="0">
                <a:solidFill>
                  <a:srgbClr val="404040"/>
                </a:solidFill>
                <a:latin typeface="Arial"/>
                <a:cs typeface="Arial"/>
              </a:rPr>
              <a:t>x/m</a:t>
            </a:r>
            <a:r>
              <a:rPr sz="2400" i="1" spc="-1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95" dirty="0">
                <a:solidFill>
                  <a:srgbClr val="404040"/>
                </a:solidFill>
                <a:latin typeface="Arial"/>
                <a:cs typeface="Arial"/>
              </a:rPr>
              <a:t>=</a:t>
            </a:r>
            <a:r>
              <a:rPr sz="24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k</a:t>
            </a:r>
            <a:r>
              <a:rPr sz="24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p,</a:t>
            </a:r>
            <a:r>
              <a:rPr sz="24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404040"/>
                </a:solidFill>
                <a:latin typeface="Arial"/>
                <a:cs typeface="Arial"/>
              </a:rPr>
              <a:t>i.e.</a:t>
            </a:r>
            <a:r>
              <a:rPr sz="24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spc="-15" dirty="0">
                <a:solidFill>
                  <a:srgbClr val="404040"/>
                </a:solidFill>
                <a:latin typeface="Arial"/>
                <a:cs typeface="Arial"/>
              </a:rPr>
              <a:t>x</a:t>
            </a:r>
            <a:r>
              <a:rPr sz="2400" i="1" spc="-1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DejaVu Sans"/>
                <a:cs typeface="DejaVu Sans"/>
              </a:rPr>
              <a:t>∝</a:t>
            </a:r>
            <a:r>
              <a:rPr sz="2400" spc="-240" dirty="0">
                <a:solidFill>
                  <a:srgbClr val="404040"/>
                </a:solidFill>
                <a:latin typeface="DejaVu Sans"/>
                <a:cs typeface="DejaVu Sans"/>
              </a:rPr>
              <a:t> 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p,</a:t>
            </a:r>
            <a:r>
              <a:rPr sz="24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4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adsorption</a:t>
            </a:r>
            <a:r>
              <a:rPr sz="2400" spc="-1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404040"/>
                </a:solidFill>
                <a:latin typeface="Arial"/>
                <a:cs typeface="Arial"/>
              </a:rPr>
              <a:t>varies</a:t>
            </a:r>
            <a:r>
              <a:rPr sz="24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directly  </a:t>
            </a:r>
            <a:r>
              <a:rPr sz="2400" spc="55" dirty="0">
                <a:solidFill>
                  <a:srgbClr val="404040"/>
                </a:solidFill>
                <a:latin typeface="Arial"/>
                <a:cs typeface="Arial"/>
              </a:rPr>
              <a:t>with</a:t>
            </a:r>
            <a:r>
              <a:rPr sz="24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404040"/>
                </a:solidFill>
                <a:latin typeface="Arial"/>
                <a:cs typeface="Arial"/>
              </a:rPr>
              <a:t>pressure.</a:t>
            </a:r>
            <a:endParaRPr sz="2400">
              <a:latin typeface="Arial"/>
              <a:cs typeface="Arial"/>
            </a:endParaRPr>
          </a:p>
          <a:p>
            <a:pPr marL="294005" marR="415290" indent="-281940">
              <a:lnSpc>
                <a:spcPct val="100000"/>
              </a:lnSpc>
              <a:spcBef>
                <a:spcPts val="1910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Both</a:t>
            </a:r>
            <a:r>
              <a:rPr sz="24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4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conditions</a:t>
            </a:r>
            <a:r>
              <a:rPr sz="24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404040"/>
                </a:solidFill>
                <a:latin typeface="Arial"/>
                <a:cs typeface="Arial"/>
              </a:rPr>
              <a:t>are</a:t>
            </a:r>
            <a:r>
              <a:rPr sz="24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supported</a:t>
            </a:r>
            <a:r>
              <a:rPr sz="24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by</a:t>
            </a:r>
            <a:r>
              <a:rPr sz="24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experimental</a:t>
            </a:r>
            <a:r>
              <a:rPr sz="24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results.  </a:t>
            </a:r>
            <a:r>
              <a:rPr sz="2400" spc="-135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experimental 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isotherms </a:t>
            </a:r>
            <a:r>
              <a:rPr sz="2400" spc="-80" dirty="0">
                <a:solidFill>
                  <a:srgbClr val="404040"/>
                </a:solidFill>
                <a:latin typeface="Arial"/>
                <a:cs typeface="Arial"/>
              </a:rPr>
              <a:t>always </a:t>
            </a:r>
            <a:r>
              <a:rPr sz="2400" spc="-110" dirty="0">
                <a:solidFill>
                  <a:srgbClr val="404040"/>
                </a:solidFill>
                <a:latin typeface="Arial"/>
                <a:cs typeface="Arial"/>
              </a:rPr>
              <a:t>seem </a:t>
            </a:r>
            <a:r>
              <a:rPr sz="2400" spc="100" dirty="0">
                <a:solidFill>
                  <a:srgbClr val="404040"/>
                </a:solidFill>
                <a:latin typeface="Arial"/>
                <a:cs typeface="Arial"/>
              </a:rPr>
              <a:t>to </a:t>
            </a:r>
            <a:r>
              <a:rPr sz="2400" spc="-55" dirty="0">
                <a:solidFill>
                  <a:srgbClr val="404040"/>
                </a:solidFill>
                <a:latin typeface="Arial"/>
                <a:cs typeface="Arial"/>
              </a:rPr>
              <a:t>approach  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saturation 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at 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high</a:t>
            </a:r>
            <a:r>
              <a:rPr sz="2400" spc="-459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404040"/>
                </a:solidFill>
                <a:latin typeface="Arial"/>
                <a:cs typeface="Arial"/>
              </a:rPr>
              <a:t>pressure.</a:t>
            </a:r>
            <a:endParaRPr sz="2400">
              <a:latin typeface="Arial"/>
              <a:cs typeface="Arial"/>
            </a:endParaRPr>
          </a:p>
          <a:p>
            <a:pPr marL="294005" marR="135890" indent="-281940">
              <a:lnSpc>
                <a:spcPct val="100000"/>
              </a:lnSpc>
              <a:spcBef>
                <a:spcPts val="1995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2400" spc="-125" dirty="0">
                <a:solidFill>
                  <a:srgbClr val="404040"/>
                </a:solidFill>
                <a:latin typeface="Arial"/>
                <a:cs typeface="Arial"/>
              </a:rPr>
              <a:t>This</a:t>
            </a:r>
            <a:r>
              <a:rPr sz="24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cannot</a:t>
            </a:r>
            <a:r>
              <a:rPr sz="24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404040"/>
                </a:solidFill>
                <a:latin typeface="Arial"/>
                <a:cs typeface="Arial"/>
              </a:rPr>
              <a:t>be</a:t>
            </a:r>
            <a:r>
              <a:rPr sz="24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explained</a:t>
            </a:r>
            <a:r>
              <a:rPr sz="24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by</a:t>
            </a:r>
            <a:r>
              <a:rPr sz="24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404040"/>
                </a:solidFill>
                <a:latin typeface="Arial"/>
                <a:cs typeface="Arial"/>
              </a:rPr>
              <a:t>Freundlich</a:t>
            </a:r>
            <a:r>
              <a:rPr sz="24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isotherm.</a:t>
            </a:r>
            <a:r>
              <a:rPr sz="2400" spc="-1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404040"/>
                </a:solidFill>
                <a:latin typeface="Arial"/>
                <a:cs typeface="Arial"/>
              </a:rPr>
              <a:t>Thus,</a:t>
            </a:r>
            <a:r>
              <a:rPr sz="2400" spc="-1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95" dirty="0">
                <a:solidFill>
                  <a:srgbClr val="404040"/>
                </a:solidFill>
                <a:latin typeface="Arial"/>
                <a:cs typeface="Arial"/>
              </a:rPr>
              <a:t>it</a:t>
            </a:r>
            <a:r>
              <a:rPr sz="24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fails  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at 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high</a:t>
            </a:r>
            <a:r>
              <a:rPr sz="2400" spc="-3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404040"/>
                </a:solidFill>
                <a:latin typeface="Arial"/>
                <a:cs typeface="Arial"/>
              </a:rPr>
              <a:t>pressure.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234690" marR="5080" indent="-2548890">
              <a:lnSpc>
                <a:spcPts val="5200"/>
              </a:lnSpc>
              <a:spcBef>
                <a:spcPts val="740"/>
              </a:spcBef>
            </a:pPr>
            <a:r>
              <a:rPr spc="-120" dirty="0"/>
              <a:t>Adsorption </a:t>
            </a:r>
            <a:r>
              <a:rPr spc="-105" dirty="0"/>
              <a:t>from</a:t>
            </a:r>
            <a:r>
              <a:rPr spc="-750" dirty="0"/>
              <a:t> </a:t>
            </a:r>
            <a:r>
              <a:rPr spc="-150" dirty="0"/>
              <a:t>solution  </a:t>
            </a:r>
            <a:r>
              <a:rPr spc="-175" dirty="0"/>
              <a:t>phase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7334" y="1463420"/>
            <a:ext cx="8254365" cy="4030979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94640" marR="66040" indent="-281940">
              <a:lnSpc>
                <a:spcPct val="80000"/>
              </a:lnSpc>
              <a:spcBef>
                <a:spcPts val="585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2000" spc="-85" dirty="0">
                <a:solidFill>
                  <a:srgbClr val="404040"/>
                </a:solidFill>
                <a:latin typeface="Arial"/>
                <a:cs typeface="Arial"/>
              </a:rPr>
              <a:t>Solids can 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adsorb 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solutes </a:t>
            </a:r>
            <a:r>
              <a:rPr sz="2000" spc="35" dirty="0">
                <a:solidFill>
                  <a:srgbClr val="404040"/>
                </a:solidFill>
                <a:latin typeface="Arial"/>
                <a:cs typeface="Arial"/>
              </a:rPr>
              <a:t>from 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solutions </a:t>
            </a:r>
            <a:r>
              <a:rPr sz="2000" spc="-70" dirty="0">
                <a:solidFill>
                  <a:srgbClr val="404040"/>
                </a:solidFill>
                <a:latin typeface="Arial"/>
                <a:cs typeface="Arial"/>
              </a:rPr>
              <a:t>also. When 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solution </a:t>
            </a:r>
            <a:r>
              <a:rPr sz="2000" spc="6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acetic  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acid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in 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acetic 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acid </a:t>
            </a:r>
            <a:r>
              <a:rPr sz="2000" spc="-85" dirty="0">
                <a:solidFill>
                  <a:srgbClr val="404040"/>
                </a:solidFill>
                <a:latin typeface="Arial"/>
                <a:cs typeface="Arial"/>
              </a:rPr>
              <a:t>is </a:t>
            </a:r>
            <a:r>
              <a:rPr sz="2000" spc="-80" dirty="0">
                <a:solidFill>
                  <a:srgbClr val="404040"/>
                </a:solidFill>
                <a:latin typeface="Arial"/>
                <a:cs typeface="Arial"/>
              </a:rPr>
              <a:t>shaken </a:t>
            </a:r>
            <a:r>
              <a:rPr sz="2000" spc="50" dirty="0">
                <a:solidFill>
                  <a:srgbClr val="404040"/>
                </a:solidFill>
                <a:latin typeface="Arial"/>
                <a:cs typeface="Arial"/>
              </a:rPr>
              <a:t>with 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charcoal 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2000" spc="20" dirty="0">
                <a:solidFill>
                  <a:srgbClr val="404040"/>
                </a:solidFill>
                <a:latin typeface="Arial"/>
                <a:cs typeface="Arial"/>
              </a:rPr>
              <a:t>part </a:t>
            </a:r>
            <a:r>
              <a:rPr sz="2000" spc="6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2000" spc="75" dirty="0">
                <a:solidFill>
                  <a:srgbClr val="404040"/>
                </a:solidFill>
                <a:latin typeface="Arial"/>
                <a:cs typeface="Arial"/>
              </a:rPr>
              <a:t>it </a:t>
            </a:r>
            <a:r>
              <a:rPr sz="2000" spc="-85" dirty="0">
                <a:solidFill>
                  <a:srgbClr val="404040"/>
                </a:solidFill>
                <a:latin typeface="Arial"/>
                <a:cs typeface="Arial"/>
              </a:rPr>
              <a:t>is 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adsorbed 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by  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charcoal</a:t>
            </a:r>
            <a:r>
              <a:rPr sz="20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concentration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acid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404040"/>
                </a:solidFill>
                <a:latin typeface="Arial"/>
                <a:cs typeface="Arial"/>
              </a:rPr>
              <a:t>decreases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solution.</a:t>
            </a:r>
            <a:r>
              <a:rPr sz="20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The  </a:t>
            </a: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following 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observations </a:t>
            </a:r>
            <a:r>
              <a:rPr sz="2000" spc="-75" dirty="0">
                <a:solidFill>
                  <a:srgbClr val="404040"/>
                </a:solidFill>
                <a:latin typeface="Arial"/>
                <a:cs typeface="Arial"/>
              </a:rPr>
              <a:t>have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been 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made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in </a:t>
            </a: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case </a:t>
            </a:r>
            <a:r>
              <a:rPr sz="2000" spc="6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adsorption </a:t>
            </a:r>
            <a:r>
              <a:rPr sz="2000" spc="35" dirty="0">
                <a:solidFill>
                  <a:srgbClr val="404040"/>
                </a:solidFill>
                <a:latin typeface="Arial"/>
                <a:cs typeface="Arial"/>
              </a:rPr>
              <a:t>from 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solution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404040"/>
                </a:solidFill>
                <a:latin typeface="Arial"/>
                <a:cs typeface="Arial"/>
              </a:rPr>
              <a:t>phase:</a:t>
            </a:r>
            <a:endParaRPr sz="2000">
              <a:latin typeface="Arial"/>
              <a:cs typeface="Arial"/>
            </a:endParaRPr>
          </a:p>
          <a:p>
            <a:pPr marL="294640" indent="-281940">
              <a:lnSpc>
                <a:spcPct val="100000"/>
              </a:lnSpc>
              <a:spcBef>
                <a:spcPts val="1520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2000" spc="20" dirty="0">
                <a:solidFill>
                  <a:srgbClr val="404040"/>
                </a:solidFill>
                <a:latin typeface="Arial"/>
                <a:cs typeface="Arial"/>
              </a:rPr>
              <a:t>(i)</a:t>
            </a:r>
            <a:r>
              <a:rPr sz="2000" spc="3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extent</a:t>
            </a:r>
            <a:r>
              <a:rPr sz="20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adsorption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404040"/>
                </a:solidFill>
                <a:latin typeface="Arial"/>
                <a:cs typeface="Arial"/>
              </a:rPr>
              <a:t>decreases</a:t>
            </a:r>
            <a:r>
              <a:rPr sz="20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404040"/>
                </a:solidFill>
                <a:latin typeface="Arial"/>
                <a:cs typeface="Arial"/>
              </a:rPr>
              <a:t>with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404040"/>
                </a:solidFill>
                <a:latin typeface="Arial"/>
                <a:cs typeface="Arial"/>
              </a:rPr>
              <a:t>an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404040"/>
                </a:solidFill>
                <a:latin typeface="Arial"/>
                <a:cs typeface="Arial"/>
              </a:rPr>
              <a:t>increase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20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temperature.</a:t>
            </a:r>
            <a:endParaRPr sz="2000">
              <a:latin typeface="Arial"/>
              <a:cs typeface="Arial"/>
            </a:endParaRPr>
          </a:p>
          <a:p>
            <a:pPr marL="294640" marR="93980" indent="-281940">
              <a:lnSpc>
                <a:spcPct val="80000"/>
              </a:lnSpc>
              <a:spcBef>
                <a:spcPts val="1995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2000" spc="10" dirty="0">
                <a:solidFill>
                  <a:srgbClr val="404040"/>
                </a:solidFill>
                <a:latin typeface="Arial"/>
                <a:cs typeface="Arial"/>
              </a:rPr>
              <a:t>(ii)</a:t>
            </a:r>
            <a:r>
              <a:rPr sz="2000" spc="3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404040"/>
                </a:solidFill>
                <a:latin typeface="Arial"/>
                <a:cs typeface="Arial"/>
              </a:rPr>
              <a:t>extent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adsorption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404040"/>
                </a:solidFill>
                <a:latin typeface="Arial"/>
                <a:cs typeface="Arial"/>
              </a:rPr>
              <a:t>increases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404040"/>
                </a:solidFill>
                <a:latin typeface="Arial"/>
                <a:cs typeface="Arial"/>
              </a:rPr>
              <a:t>with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404040"/>
                </a:solidFill>
                <a:latin typeface="Arial"/>
                <a:cs typeface="Arial"/>
              </a:rPr>
              <a:t>an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404040"/>
                </a:solidFill>
                <a:latin typeface="Arial"/>
                <a:cs typeface="Arial"/>
              </a:rPr>
              <a:t>increase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surface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404040"/>
                </a:solidFill>
                <a:latin typeface="Arial"/>
                <a:cs typeface="Arial"/>
              </a:rPr>
              <a:t>area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404040"/>
                </a:solidFill>
                <a:latin typeface="Arial"/>
                <a:cs typeface="Arial"/>
              </a:rPr>
              <a:t>of  </a:t>
            </a: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adsorbent.</a:t>
            </a:r>
            <a:endParaRPr sz="2000">
              <a:latin typeface="Arial"/>
              <a:cs typeface="Arial"/>
            </a:endParaRPr>
          </a:p>
          <a:p>
            <a:pPr marL="294640" indent="-281940">
              <a:lnSpc>
                <a:spcPts val="2160"/>
              </a:lnSpc>
              <a:spcBef>
                <a:spcPts val="1525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2000" spc="5" dirty="0">
                <a:solidFill>
                  <a:srgbClr val="404040"/>
                </a:solidFill>
                <a:latin typeface="Arial"/>
                <a:cs typeface="Arial"/>
              </a:rPr>
              <a:t>(iii)</a:t>
            </a:r>
            <a:r>
              <a:rPr sz="2000" spc="3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extent</a:t>
            </a:r>
            <a:r>
              <a:rPr sz="20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adsorption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depends</a:t>
            </a:r>
            <a:r>
              <a:rPr sz="20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on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concentration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solute</a:t>
            </a:r>
            <a:endParaRPr sz="2000">
              <a:latin typeface="Arial"/>
              <a:cs typeface="Arial"/>
            </a:endParaRPr>
          </a:p>
          <a:p>
            <a:pPr marL="294640">
              <a:lnSpc>
                <a:spcPts val="2160"/>
              </a:lnSpc>
            </a:pP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solution.</a:t>
            </a:r>
            <a:endParaRPr sz="2000">
              <a:latin typeface="Arial"/>
              <a:cs typeface="Arial"/>
            </a:endParaRPr>
          </a:p>
          <a:p>
            <a:pPr marL="294640" indent="-281940">
              <a:lnSpc>
                <a:spcPts val="2160"/>
              </a:lnSpc>
              <a:spcBef>
                <a:spcPts val="1525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2000" spc="5" dirty="0">
                <a:solidFill>
                  <a:srgbClr val="404040"/>
                </a:solidFill>
                <a:latin typeface="Arial"/>
                <a:cs typeface="Arial"/>
              </a:rPr>
              <a:t>(iv)</a:t>
            </a:r>
            <a:r>
              <a:rPr sz="2000" spc="3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404040"/>
                </a:solidFill>
                <a:latin typeface="Arial"/>
                <a:cs typeface="Arial"/>
              </a:rPr>
              <a:t>extent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adsorption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depends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on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nature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adsorbent</a:t>
            </a:r>
            <a:r>
              <a:rPr sz="20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  <a:p>
            <a:pPr marL="294640">
              <a:lnSpc>
                <a:spcPts val="2160"/>
              </a:lnSpc>
            </a:pP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adsorbate.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1835" y="59182"/>
            <a:ext cx="8089265" cy="526986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94640" marR="565785" indent="-281940">
              <a:lnSpc>
                <a:spcPct val="80000"/>
              </a:lnSpc>
              <a:spcBef>
                <a:spcPts val="585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Freundlich’s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equation approximately 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describes </a:t>
            </a: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behaviour </a:t>
            </a:r>
            <a:r>
              <a:rPr sz="2000" spc="65" dirty="0">
                <a:solidFill>
                  <a:srgbClr val="404040"/>
                </a:solidFill>
                <a:latin typeface="Arial"/>
                <a:cs typeface="Arial"/>
              </a:rPr>
              <a:t>of  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adsorption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404040"/>
                </a:solidFill>
                <a:latin typeface="Arial"/>
                <a:cs typeface="Arial"/>
              </a:rPr>
              <a:t>from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solution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404040"/>
                </a:solidFill>
                <a:latin typeface="Arial"/>
                <a:cs typeface="Arial"/>
              </a:rPr>
              <a:t>with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difference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404040"/>
                </a:solidFill>
                <a:latin typeface="Arial"/>
                <a:cs typeface="Arial"/>
              </a:rPr>
              <a:t>that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instead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pressure,  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concentration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0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solution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taken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404040"/>
                </a:solidFill>
                <a:latin typeface="Arial"/>
                <a:cs typeface="Arial"/>
              </a:rPr>
              <a:t>into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account,</a:t>
            </a:r>
            <a:r>
              <a:rPr sz="20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i.e.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404040"/>
              </a:buClr>
              <a:buFont typeface="Wingdings"/>
              <a:buChar char=""/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404040"/>
              </a:buClr>
              <a:buFont typeface="Wingdings"/>
              <a:buChar char=""/>
            </a:pPr>
            <a:endParaRPr sz="2700">
              <a:latin typeface="Arial"/>
              <a:cs typeface="Arial"/>
            </a:endParaRPr>
          </a:p>
          <a:p>
            <a:pPr marL="281305" marR="807085" indent="-281305">
              <a:lnSpc>
                <a:spcPts val="2160"/>
              </a:lnSpc>
              <a:buFont typeface="Wingdings"/>
              <a:buChar char=""/>
              <a:tabLst>
                <a:tab pos="281305" algn="l"/>
                <a:tab pos="294640" algn="l"/>
              </a:tabLst>
            </a:pP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Where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345" dirty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2000" spc="-3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equilibrium</a:t>
            </a:r>
            <a:r>
              <a:rPr sz="20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concentration,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i.e.,</a:t>
            </a:r>
            <a:r>
              <a:rPr sz="20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when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adsorption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404040"/>
                </a:solidFill>
                <a:latin typeface="Arial"/>
                <a:cs typeface="Arial"/>
              </a:rPr>
              <a:t>is</a:t>
            </a:r>
            <a:endParaRPr sz="2000">
              <a:latin typeface="Arial"/>
              <a:cs typeface="Arial"/>
            </a:endParaRPr>
          </a:p>
          <a:p>
            <a:pPr marR="776605" algn="ctr">
              <a:lnSpc>
                <a:spcPts val="2160"/>
              </a:lnSpc>
            </a:pP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complete.</a:t>
            </a:r>
            <a:r>
              <a:rPr sz="20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404040"/>
                </a:solidFill>
                <a:latin typeface="Arial"/>
                <a:cs typeface="Arial"/>
              </a:rPr>
              <a:t>On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taking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logarithm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above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equation,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we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404040"/>
                </a:solidFill>
                <a:latin typeface="Arial"/>
                <a:cs typeface="Arial"/>
              </a:rPr>
              <a:t>have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00">
              <a:latin typeface="Arial"/>
              <a:cs typeface="Arial"/>
            </a:endParaRPr>
          </a:p>
          <a:p>
            <a:pPr marL="294640" indent="-281940">
              <a:lnSpc>
                <a:spcPts val="2160"/>
              </a:lnSpc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Plotting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log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i="1" spc="-30" dirty="0">
                <a:solidFill>
                  <a:srgbClr val="404040"/>
                </a:solidFill>
                <a:latin typeface="Arial"/>
                <a:cs typeface="Arial"/>
              </a:rPr>
              <a:t>x/m</a:t>
            </a:r>
            <a:r>
              <a:rPr sz="2000" i="1" spc="-1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against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log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345" dirty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2000" spc="-3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straight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line</a:t>
            </a:r>
            <a:r>
              <a:rPr sz="20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obtained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which</a:t>
            </a:r>
            <a:r>
              <a:rPr sz="2000" spc="3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shows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endParaRPr sz="2000">
              <a:latin typeface="Arial"/>
              <a:cs typeface="Arial"/>
            </a:endParaRPr>
          </a:p>
          <a:p>
            <a:pPr marL="294640">
              <a:lnSpc>
                <a:spcPts val="2160"/>
              </a:lnSpc>
            </a:pP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validity </a:t>
            </a:r>
            <a:r>
              <a:rPr sz="2000" spc="6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Freundlich</a:t>
            </a:r>
            <a:r>
              <a:rPr sz="2000" spc="-4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isotherm.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Arial"/>
              <a:cs typeface="Arial"/>
            </a:endParaRPr>
          </a:p>
          <a:p>
            <a:pPr marL="294640" marR="307975" indent="-281940">
              <a:lnSpc>
                <a:spcPts val="1920"/>
              </a:lnSpc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2000" spc="-105" dirty="0">
                <a:solidFill>
                  <a:srgbClr val="404040"/>
                </a:solidFill>
                <a:latin typeface="Arial"/>
                <a:cs typeface="Arial"/>
              </a:rPr>
              <a:t>This </a:t>
            </a:r>
            <a:r>
              <a:rPr sz="2000" spc="-85" dirty="0">
                <a:solidFill>
                  <a:srgbClr val="404040"/>
                </a:solidFill>
                <a:latin typeface="Arial"/>
                <a:cs typeface="Arial"/>
              </a:rPr>
              <a:t>can 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be 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tested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experimentally 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by 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taking 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solutions </a:t>
            </a:r>
            <a:r>
              <a:rPr sz="2000" spc="6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2000" spc="20" dirty="0">
                <a:solidFill>
                  <a:srgbClr val="404040"/>
                </a:solidFill>
                <a:latin typeface="Arial"/>
                <a:cs typeface="Arial"/>
              </a:rPr>
              <a:t>different 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concentrations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acetic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acid.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404040"/>
                </a:solidFill>
                <a:latin typeface="Arial"/>
                <a:cs typeface="Arial"/>
              </a:rPr>
              <a:t>Equal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volumes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solutions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are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added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85" dirty="0">
                <a:solidFill>
                  <a:srgbClr val="404040"/>
                </a:solidFill>
                <a:latin typeface="Arial"/>
                <a:cs typeface="Arial"/>
              </a:rPr>
              <a:t>to 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equal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amounts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charcoal</a:t>
            </a:r>
            <a:r>
              <a:rPr sz="20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404040"/>
                </a:solidFill>
                <a:latin typeface="Arial"/>
                <a:cs typeface="Arial"/>
              </a:rPr>
              <a:t>different</a:t>
            </a:r>
            <a:r>
              <a:rPr sz="2000" spc="-1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flasks.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404040"/>
              </a:buClr>
              <a:buFont typeface="Wingdings"/>
              <a:buChar char=""/>
            </a:pPr>
            <a:endParaRPr sz="1700">
              <a:latin typeface="Arial"/>
              <a:cs typeface="Arial"/>
            </a:endParaRPr>
          </a:p>
          <a:p>
            <a:pPr marL="294640" marR="5080" indent="-281940">
              <a:lnSpc>
                <a:spcPts val="1920"/>
              </a:lnSpc>
              <a:spcBef>
                <a:spcPts val="5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final 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concentration </a:t>
            </a:r>
            <a:r>
              <a:rPr sz="2000" spc="-85" dirty="0">
                <a:solidFill>
                  <a:srgbClr val="404040"/>
                </a:solidFill>
                <a:latin typeface="Arial"/>
                <a:cs typeface="Arial"/>
              </a:rPr>
              <a:t>is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determined in </a:t>
            </a:r>
            <a:r>
              <a:rPr sz="2000" spc="-90" dirty="0">
                <a:solidFill>
                  <a:srgbClr val="404040"/>
                </a:solidFill>
                <a:latin typeface="Arial"/>
                <a:cs typeface="Arial"/>
              </a:rPr>
              <a:t>each 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flask </a:t>
            </a:r>
            <a:r>
              <a:rPr sz="2000" spc="20" dirty="0">
                <a:solidFill>
                  <a:srgbClr val="404040"/>
                </a:solidFill>
                <a:latin typeface="Arial"/>
                <a:cs typeface="Arial"/>
              </a:rPr>
              <a:t>after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adsorption. 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The  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difference</a:t>
            </a:r>
            <a:r>
              <a:rPr sz="20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initial</a:t>
            </a:r>
            <a:r>
              <a:rPr sz="20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final</a:t>
            </a:r>
            <a:r>
              <a:rPr sz="20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concentrations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give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value</a:t>
            </a:r>
            <a:r>
              <a:rPr sz="20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x.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Using  </a:t>
            </a: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above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equation,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validity</a:t>
            </a:r>
            <a:r>
              <a:rPr sz="20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Freundlich</a:t>
            </a:r>
            <a:r>
              <a:rPr sz="20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isotherm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404040"/>
                </a:solidFill>
                <a:latin typeface="Arial"/>
                <a:cs typeface="Arial"/>
              </a:rPr>
              <a:t>can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be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established.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69592" y="1098803"/>
            <a:ext cx="5271515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72055" y="2345435"/>
            <a:ext cx="5269992" cy="34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7116" y="334517"/>
            <a:ext cx="69589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5" dirty="0"/>
              <a:t>Applications </a:t>
            </a:r>
            <a:r>
              <a:rPr spc="-40" dirty="0"/>
              <a:t>of</a:t>
            </a:r>
            <a:r>
              <a:rPr spc="-710" dirty="0"/>
              <a:t> </a:t>
            </a:r>
            <a:r>
              <a:rPr spc="-145" dirty="0"/>
              <a:t>adsorption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8352" y="1515236"/>
            <a:ext cx="8289925" cy="3462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005" marR="5080" indent="-281940" algn="just">
              <a:lnSpc>
                <a:spcPct val="100000"/>
              </a:lnSpc>
              <a:spcBef>
                <a:spcPts val="100"/>
              </a:spcBef>
              <a:buFont typeface="Wingdings"/>
              <a:buChar char=""/>
              <a:tabLst>
                <a:tab pos="294640" algn="l"/>
              </a:tabLst>
            </a:pPr>
            <a:r>
              <a:rPr sz="2400" spc="30" dirty="0">
                <a:solidFill>
                  <a:srgbClr val="404040"/>
                </a:solidFill>
                <a:latin typeface="Arial"/>
                <a:cs typeface="Arial"/>
              </a:rPr>
              <a:t>(i)</a:t>
            </a:r>
            <a:r>
              <a:rPr sz="24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u="sng" spc="-3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Production</a:t>
            </a:r>
            <a:r>
              <a:rPr sz="2400" u="sng" spc="-15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7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of</a:t>
            </a:r>
            <a:r>
              <a:rPr sz="2400" u="sng" spc="-14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3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high</a:t>
            </a:r>
            <a:r>
              <a:rPr sz="2400" u="sng" spc="-12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8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vacuum:</a:t>
            </a:r>
            <a:r>
              <a:rPr sz="24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3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4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remaining</a:t>
            </a:r>
            <a:r>
              <a:rPr sz="24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404040"/>
                </a:solidFill>
                <a:latin typeface="Arial"/>
                <a:cs typeface="Arial"/>
              </a:rPr>
              <a:t>traces</a:t>
            </a:r>
            <a:r>
              <a:rPr sz="24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4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air</a:t>
            </a:r>
            <a:r>
              <a:rPr sz="24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404040"/>
                </a:solidFill>
                <a:latin typeface="Arial"/>
                <a:cs typeface="Arial"/>
              </a:rPr>
              <a:t>can  </a:t>
            </a:r>
            <a:r>
              <a:rPr sz="2400" spc="-55" dirty="0">
                <a:solidFill>
                  <a:srgbClr val="404040"/>
                </a:solidFill>
                <a:latin typeface="Arial"/>
                <a:cs typeface="Arial"/>
              </a:rPr>
              <a:t>be</a:t>
            </a:r>
            <a:r>
              <a:rPr sz="24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404040"/>
                </a:solidFill>
                <a:latin typeface="Arial"/>
                <a:cs typeface="Arial"/>
              </a:rPr>
              <a:t>adsorbed</a:t>
            </a:r>
            <a:r>
              <a:rPr sz="24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by</a:t>
            </a:r>
            <a:r>
              <a:rPr sz="24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404040"/>
                </a:solidFill>
                <a:latin typeface="Arial"/>
                <a:cs typeface="Arial"/>
              </a:rPr>
              <a:t>charcoal</a:t>
            </a:r>
            <a:r>
              <a:rPr sz="24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45" dirty="0">
                <a:solidFill>
                  <a:srgbClr val="404040"/>
                </a:solidFill>
                <a:latin typeface="Arial"/>
                <a:cs typeface="Arial"/>
              </a:rPr>
              <a:t>from</a:t>
            </a:r>
            <a:r>
              <a:rPr sz="24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6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400" spc="-1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404040"/>
                </a:solidFill>
                <a:latin typeface="Arial"/>
                <a:cs typeface="Arial"/>
              </a:rPr>
              <a:t>vessel</a:t>
            </a:r>
            <a:r>
              <a:rPr sz="2400" spc="-1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404040"/>
                </a:solidFill>
                <a:latin typeface="Arial"/>
                <a:cs typeface="Arial"/>
              </a:rPr>
              <a:t>evacuated</a:t>
            </a:r>
            <a:r>
              <a:rPr sz="24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by</a:t>
            </a:r>
            <a:r>
              <a:rPr sz="24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6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4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404040"/>
                </a:solidFill>
                <a:latin typeface="Arial"/>
                <a:cs typeface="Arial"/>
              </a:rPr>
              <a:t>vacuum 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pump</a:t>
            </a:r>
            <a:r>
              <a:rPr sz="24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100" dirty="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sz="24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404040"/>
                </a:solidFill>
                <a:latin typeface="Arial"/>
                <a:cs typeface="Arial"/>
              </a:rPr>
              <a:t>give</a:t>
            </a:r>
            <a:r>
              <a:rPr sz="24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6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400" spc="-1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very</a:t>
            </a:r>
            <a:r>
              <a:rPr sz="24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high</a:t>
            </a:r>
            <a:r>
              <a:rPr sz="24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404040"/>
                </a:solidFill>
                <a:latin typeface="Arial"/>
                <a:cs typeface="Arial"/>
              </a:rPr>
              <a:t>vacuum.</a:t>
            </a:r>
            <a:endParaRPr sz="2400">
              <a:latin typeface="Arial"/>
              <a:cs typeface="Arial"/>
            </a:endParaRPr>
          </a:p>
          <a:p>
            <a:pPr marL="294005" marR="66675" indent="-281940">
              <a:lnSpc>
                <a:spcPct val="100000"/>
              </a:lnSpc>
              <a:spcBef>
                <a:spcPts val="2005"/>
              </a:spcBef>
              <a:buFont typeface="Wingdings"/>
              <a:buChar char=""/>
              <a:tabLst>
                <a:tab pos="294005" algn="l"/>
                <a:tab pos="294640" algn="l"/>
                <a:tab pos="777240" algn="l"/>
              </a:tabLst>
            </a:pP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(ii)	</a:t>
            </a:r>
            <a:r>
              <a:rPr sz="2400" u="sng" spc="-25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Gas </a:t>
            </a:r>
            <a:r>
              <a:rPr sz="2400" u="sng" spc="-114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masks:</a:t>
            </a:r>
            <a:r>
              <a:rPr sz="24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0" dirty="0">
                <a:solidFill>
                  <a:srgbClr val="404040"/>
                </a:solidFill>
                <a:latin typeface="Arial"/>
                <a:cs typeface="Arial"/>
              </a:rPr>
              <a:t>Gas </a:t>
            </a:r>
            <a:r>
              <a:rPr sz="2400" spc="-105" dirty="0">
                <a:solidFill>
                  <a:srgbClr val="404040"/>
                </a:solidFill>
                <a:latin typeface="Arial"/>
                <a:cs typeface="Arial"/>
              </a:rPr>
              <a:t>mask </a:t>
            </a:r>
            <a:r>
              <a:rPr sz="2400" spc="-60" dirty="0">
                <a:solidFill>
                  <a:srgbClr val="404040"/>
                </a:solidFill>
                <a:latin typeface="Arial"/>
                <a:cs typeface="Arial"/>
              </a:rPr>
              <a:t>(a </a:t>
            </a:r>
            <a:r>
              <a:rPr sz="2400" spc="-70" dirty="0">
                <a:solidFill>
                  <a:srgbClr val="404040"/>
                </a:solidFill>
                <a:latin typeface="Arial"/>
                <a:cs typeface="Arial"/>
              </a:rPr>
              <a:t>device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which </a:t>
            </a:r>
            <a:r>
              <a:rPr sz="2400" spc="-70" dirty="0">
                <a:solidFill>
                  <a:srgbClr val="404040"/>
                </a:solidFill>
                <a:latin typeface="Arial"/>
                <a:cs typeface="Arial"/>
              </a:rPr>
              <a:t>consists </a:t>
            </a:r>
            <a:r>
              <a:rPr sz="2400" spc="7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400" spc="-4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activated  </a:t>
            </a:r>
            <a:r>
              <a:rPr sz="2400" spc="-70" dirty="0">
                <a:solidFill>
                  <a:srgbClr val="404040"/>
                </a:solidFill>
                <a:latin typeface="Arial"/>
                <a:cs typeface="Arial"/>
              </a:rPr>
              <a:t>charcoal </a:t>
            </a:r>
            <a:r>
              <a:rPr sz="2400" spc="25" dirty="0">
                <a:solidFill>
                  <a:srgbClr val="404040"/>
                </a:solidFill>
                <a:latin typeface="Arial"/>
                <a:cs typeface="Arial"/>
              </a:rPr>
              <a:t>or 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mixture </a:t>
            </a:r>
            <a:r>
              <a:rPr sz="2400" spc="7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adsorbents) </a:t>
            </a:r>
            <a:r>
              <a:rPr sz="2400" spc="-105" dirty="0">
                <a:solidFill>
                  <a:srgbClr val="404040"/>
                </a:solidFill>
                <a:latin typeface="Arial"/>
                <a:cs typeface="Arial"/>
              </a:rPr>
              <a:t>is </a:t>
            </a:r>
            <a:r>
              <a:rPr sz="2400" spc="-75" dirty="0">
                <a:solidFill>
                  <a:srgbClr val="404040"/>
                </a:solidFill>
                <a:latin typeface="Arial"/>
                <a:cs typeface="Arial"/>
              </a:rPr>
              <a:t>usually </a:t>
            </a:r>
            <a:r>
              <a:rPr sz="2400" spc="-95" dirty="0">
                <a:solidFill>
                  <a:srgbClr val="404040"/>
                </a:solidFill>
                <a:latin typeface="Arial"/>
                <a:cs typeface="Arial"/>
              </a:rPr>
              <a:t>used </a:t>
            </a:r>
            <a:r>
              <a:rPr sz="2400" spc="65" dirty="0">
                <a:solidFill>
                  <a:srgbClr val="404040"/>
                </a:solidFill>
                <a:latin typeface="Arial"/>
                <a:cs typeface="Arial"/>
              </a:rPr>
              <a:t>for  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breathing</a:t>
            </a:r>
            <a:r>
              <a:rPr sz="24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24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404040"/>
                </a:solidFill>
                <a:latin typeface="Arial"/>
                <a:cs typeface="Arial"/>
              </a:rPr>
              <a:t>coal</a:t>
            </a:r>
            <a:r>
              <a:rPr sz="24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404040"/>
                </a:solidFill>
                <a:latin typeface="Arial"/>
                <a:cs typeface="Arial"/>
              </a:rPr>
              <a:t>mines</a:t>
            </a:r>
            <a:r>
              <a:rPr sz="24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100" dirty="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sz="24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404040"/>
                </a:solidFill>
                <a:latin typeface="Arial"/>
                <a:cs typeface="Arial"/>
              </a:rPr>
              <a:t>adsorb</a:t>
            </a:r>
            <a:r>
              <a:rPr sz="2400" spc="-1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404040"/>
                </a:solidFill>
                <a:latin typeface="Arial"/>
                <a:cs typeface="Arial"/>
              </a:rPr>
              <a:t>poisonous</a:t>
            </a:r>
            <a:r>
              <a:rPr sz="2400" spc="-1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404040"/>
                </a:solidFill>
                <a:latin typeface="Arial"/>
                <a:cs typeface="Arial"/>
              </a:rPr>
              <a:t>gases.</a:t>
            </a:r>
            <a:endParaRPr sz="2400">
              <a:latin typeface="Arial"/>
              <a:cs typeface="Arial"/>
            </a:endParaRPr>
          </a:p>
          <a:p>
            <a:pPr marL="294005" marR="98425" indent="-281940">
              <a:lnSpc>
                <a:spcPct val="100000"/>
              </a:lnSpc>
              <a:spcBef>
                <a:spcPts val="2010"/>
              </a:spcBef>
              <a:buFont typeface="Wingdings"/>
              <a:buChar char=""/>
              <a:tabLst>
                <a:tab pos="294005" algn="l"/>
                <a:tab pos="294640" algn="l"/>
                <a:tab pos="842644" algn="l"/>
              </a:tabLst>
            </a:pP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(iii)	</a:t>
            </a:r>
            <a:r>
              <a:rPr sz="2400" u="sng" spc="-3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Control</a:t>
            </a:r>
            <a:r>
              <a:rPr sz="2400" u="sng" spc="-15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7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of</a:t>
            </a:r>
            <a:r>
              <a:rPr sz="2400" u="sng" spc="-14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1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humidity:</a:t>
            </a:r>
            <a:r>
              <a:rPr sz="24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404040"/>
                </a:solidFill>
                <a:latin typeface="Arial"/>
                <a:cs typeface="Arial"/>
              </a:rPr>
              <a:t>Silica</a:t>
            </a:r>
            <a:r>
              <a:rPr sz="2400" spc="-1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24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aluminium</a:t>
            </a:r>
            <a:r>
              <a:rPr sz="24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404040"/>
                </a:solidFill>
                <a:latin typeface="Arial"/>
                <a:cs typeface="Arial"/>
              </a:rPr>
              <a:t>gels</a:t>
            </a:r>
            <a:r>
              <a:rPr sz="24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404040"/>
                </a:solidFill>
                <a:latin typeface="Arial"/>
                <a:cs typeface="Arial"/>
              </a:rPr>
              <a:t>are</a:t>
            </a:r>
            <a:r>
              <a:rPr sz="24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404040"/>
                </a:solidFill>
                <a:latin typeface="Arial"/>
                <a:cs typeface="Arial"/>
              </a:rPr>
              <a:t>used</a:t>
            </a:r>
            <a:r>
              <a:rPr sz="24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80" dirty="0">
                <a:solidFill>
                  <a:srgbClr val="404040"/>
                </a:solidFill>
                <a:latin typeface="Arial"/>
                <a:cs typeface="Arial"/>
              </a:rPr>
              <a:t>as  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adsorbents</a:t>
            </a:r>
            <a:r>
              <a:rPr sz="24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65" dirty="0">
                <a:solidFill>
                  <a:srgbClr val="404040"/>
                </a:solidFill>
                <a:latin typeface="Arial"/>
                <a:cs typeface="Arial"/>
              </a:rPr>
              <a:t>for</a:t>
            </a:r>
            <a:r>
              <a:rPr sz="24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removing</a:t>
            </a:r>
            <a:r>
              <a:rPr sz="2400" spc="-1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moisture</a:t>
            </a:r>
            <a:r>
              <a:rPr sz="2400" spc="-1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24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controlling</a:t>
            </a:r>
            <a:r>
              <a:rPr sz="24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humidity.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1835" y="41528"/>
            <a:ext cx="8448675" cy="525970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94640" marR="172720" indent="-281940">
              <a:lnSpc>
                <a:spcPts val="1920"/>
              </a:lnSpc>
              <a:spcBef>
                <a:spcPts val="565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(iv)</a:t>
            </a:r>
            <a:r>
              <a:rPr sz="2000" spc="3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u="sng" spc="-7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Removal</a:t>
            </a:r>
            <a:r>
              <a:rPr sz="2000" u="sng" spc="-12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 </a:t>
            </a:r>
            <a:r>
              <a:rPr sz="2000" u="sng" spc="6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of</a:t>
            </a:r>
            <a:r>
              <a:rPr sz="2000" u="sng" spc="-12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 </a:t>
            </a:r>
            <a:r>
              <a:rPr sz="2000" u="sng" spc="-2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colouring</a:t>
            </a:r>
            <a:r>
              <a:rPr sz="2000" u="sng" spc="-10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 </a:t>
            </a:r>
            <a:r>
              <a:rPr sz="2000" u="sng" spc="2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matter</a:t>
            </a:r>
            <a:r>
              <a:rPr sz="2000" u="sng" spc="-14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 </a:t>
            </a:r>
            <a:r>
              <a:rPr sz="2000" u="sng" spc="3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from</a:t>
            </a:r>
            <a:r>
              <a:rPr sz="2000" u="sng" spc="-14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 </a:t>
            </a:r>
            <a:r>
              <a:rPr sz="2000" u="sng" spc="-3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solutions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Animal</a:t>
            </a:r>
            <a:r>
              <a:rPr sz="20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charcoal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removes  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colours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solutions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by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adsorbing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coloured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impurities.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404040"/>
              </a:buClr>
              <a:buFont typeface="Wingdings"/>
              <a:buChar char=""/>
            </a:pPr>
            <a:endParaRPr sz="1750">
              <a:latin typeface="Arial"/>
              <a:cs typeface="Arial"/>
            </a:endParaRPr>
          </a:p>
          <a:p>
            <a:pPr marL="294640" marR="5080" indent="-281940">
              <a:lnSpc>
                <a:spcPct val="80100"/>
              </a:lnSpc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2000" spc="10" dirty="0">
                <a:solidFill>
                  <a:srgbClr val="404040"/>
                </a:solidFill>
                <a:latin typeface="Arial"/>
                <a:cs typeface="Arial"/>
              </a:rPr>
              <a:t>(v)</a:t>
            </a:r>
            <a:r>
              <a:rPr sz="2000" u="sng" spc="30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 </a:t>
            </a:r>
            <a:r>
              <a:rPr sz="2000" u="sng" spc="-4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Heterogeneous</a:t>
            </a:r>
            <a:r>
              <a:rPr sz="2000" u="sng" spc="-14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 </a:t>
            </a:r>
            <a:r>
              <a:rPr sz="2000" u="sng" spc="-6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catalysis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Adsorption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reactants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on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solid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surface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404040"/>
                </a:solidFill>
                <a:latin typeface="Arial"/>
                <a:cs typeface="Arial"/>
              </a:rPr>
              <a:t>of  </a:t>
            </a: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catalysts </a:t>
            </a:r>
            <a:r>
              <a:rPr sz="2000" spc="-80" dirty="0">
                <a:solidFill>
                  <a:srgbClr val="404040"/>
                </a:solidFill>
                <a:latin typeface="Arial"/>
                <a:cs typeface="Arial"/>
              </a:rPr>
              <a:t>increases </a:t>
            </a: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rate </a:t>
            </a:r>
            <a:r>
              <a:rPr sz="2000" spc="6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reaction. </a:t>
            </a:r>
            <a:r>
              <a:rPr sz="2000" spc="-80" dirty="0">
                <a:solidFill>
                  <a:srgbClr val="404040"/>
                </a:solidFill>
                <a:latin typeface="Arial"/>
                <a:cs typeface="Arial"/>
              </a:rPr>
              <a:t>There 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are 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many </a:t>
            </a:r>
            <a:r>
              <a:rPr sz="2000" spc="-90" dirty="0">
                <a:solidFill>
                  <a:srgbClr val="404040"/>
                </a:solidFill>
                <a:latin typeface="Arial"/>
                <a:cs typeface="Arial"/>
              </a:rPr>
              <a:t>gaseous  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reactions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industrial</a:t>
            </a:r>
            <a:r>
              <a:rPr sz="20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importance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involving</a:t>
            </a:r>
            <a:r>
              <a:rPr sz="20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solid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catalysts.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404040"/>
              </a:buClr>
              <a:buFont typeface="Wingdings"/>
              <a:buChar char=""/>
            </a:pPr>
            <a:endParaRPr sz="1700">
              <a:latin typeface="Arial"/>
              <a:cs typeface="Arial"/>
            </a:endParaRPr>
          </a:p>
          <a:p>
            <a:pPr marL="294640" marR="30480" indent="-281940">
              <a:lnSpc>
                <a:spcPts val="1920"/>
              </a:lnSpc>
              <a:spcBef>
                <a:spcPts val="5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(vi)</a:t>
            </a:r>
            <a:r>
              <a:rPr sz="2000" spc="3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u="sng" spc="-5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Separation</a:t>
            </a:r>
            <a:r>
              <a:rPr sz="2000" u="sng" spc="-12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 </a:t>
            </a:r>
            <a:r>
              <a:rPr sz="2000" u="sng" spc="6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of</a:t>
            </a:r>
            <a:r>
              <a:rPr sz="2000" u="sng" spc="-114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 </a:t>
            </a:r>
            <a:r>
              <a:rPr sz="2000" u="sng" spc="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inert</a:t>
            </a:r>
            <a:r>
              <a:rPr sz="2000" u="sng" spc="-1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 </a:t>
            </a:r>
            <a:r>
              <a:rPr sz="2000" u="sng" spc="-10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gases: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404040"/>
                </a:solidFill>
                <a:latin typeface="Arial"/>
                <a:cs typeface="Arial"/>
              </a:rPr>
              <a:t>Due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85" dirty="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difference</a:t>
            </a:r>
            <a:r>
              <a:rPr sz="20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degree</a:t>
            </a:r>
            <a:r>
              <a:rPr sz="20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adsorption  </a:t>
            </a:r>
            <a:r>
              <a:rPr sz="2000" spc="6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gases 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by 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charcoal, 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2000" spc="5" dirty="0">
                <a:solidFill>
                  <a:srgbClr val="404040"/>
                </a:solidFill>
                <a:latin typeface="Arial"/>
                <a:cs typeface="Arial"/>
              </a:rPr>
              <a:t>mixture </a:t>
            </a:r>
            <a:r>
              <a:rPr sz="2000" spc="60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noble 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gases </a:t>
            </a:r>
            <a:r>
              <a:rPr sz="2000" spc="-90" dirty="0">
                <a:solidFill>
                  <a:srgbClr val="404040"/>
                </a:solidFill>
                <a:latin typeface="Arial"/>
                <a:cs typeface="Arial"/>
              </a:rPr>
              <a:t>can 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be 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separated 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by  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adsorption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on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coconut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charcoal</a:t>
            </a:r>
            <a:r>
              <a:rPr sz="20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at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404040"/>
                </a:solidFill>
                <a:latin typeface="Arial"/>
                <a:cs typeface="Arial"/>
              </a:rPr>
              <a:t>different</a:t>
            </a:r>
            <a:r>
              <a:rPr sz="2000" spc="-1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temperatures.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404040"/>
              </a:buClr>
              <a:buFont typeface="Wingdings"/>
              <a:buChar char=""/>
            </a:pPr>
            <a:endParaRPr sz="1750">
              <a:latin typeface="Arial"/>
              <a:cs typeface="Arial"/>
            </a:endParaRPr>
          </a:p>
          <a:p>
            <a:pPr marL="294640" marR="121285" indent="-281940">
              <a:lnSpc>
                <a:spcPct val="80000"/>
              </a:lnSpc>
              <a:spcBef>
                <a:spcPts val="5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(vii)</a:t>
            </a:r>
            <a:r>
              <a:rPr sz="2000" u="sng" spc="31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 </a:t>
            </a:r>
            <a:r>
              <a:rPr sz="2000" u="sng" spc="-2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In</a:t>
            </a:r>
            <a:r>
              <a:rPr sz="2000" u="sng" spc="-12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 </a:t>
            </a:r>
            <a:r>
              <a:rPr sz="2000" u="sng" spc="-3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curing</a:t>
            </a:r>
            <a:r>
              <a:rPr sz="2000" u="sng" spc="-10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 diseases: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number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drugs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are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404040"/>
                </a:solidFill>
                <a:latin typeface="Arial"/>
                <a:cs typeface="Arial"/>
              </a:rPr>
              <a:t>used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85" dirty="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kill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germs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by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getting  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adsorbed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on</a:t>
            </a:r>
            <a:r>
              <a:rPr sz="2000" spc="-2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them.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404040"/>
              </a:buClr>
              <a:buFont typeface="Wingdings"/>
              <a:buChar char=""/>
            </a:pPr>
            <a:endParaRPr sz="1700">
              <a:latin typeface="Arial"/>
              <a:cs typeface="Arial"/>
            </a:endParaRPr>
          </a:p>
          <a:p>
            <a:pPr marL="294640" marR="173990" indent="-281940" algn="just">
              <a:lnSpc>
                <a:spcPts val="1920"/>
              </a:lnSpc>
              <a:spcBef>
                <a:spcPts val="5"/>
              </a:spcBef>
              <a:buFont typeface="Wingdings"/>
              <a:buChar char=""/>
              <a:tabLst>
                <a:tab pos="294640" algn="l"/>
              </a:tabLst>
            </a:pP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(viii)</a:t>
            </a:r>
            <a:r>
              <a:rPr sz="2000" spc="3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u="sng" spc="-1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Froth</a:t>
            </a:r>
            <a:r>
              <a:rPr sz="2000" u="sng" spc="-12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 </a:t>
            </a:r>
            <a:r>
              <a:rPr sz="2000" u="sng" spc="1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floatation</a:t>
            </a:r>
            <a:r>
              <a:rPr sz="2000" u="sng" spc="-12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 </a:t>
            </a:r>
            <a:r>
              <a:rPr sz="2000" u="sng" spc="-6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process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0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404040"/>
                </a:solidFill>
                <a:latin typeface="Arial"/>
                <a:cs typeface="Arial"/>
              </a:rPr>
              <a:t>low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grade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sulphide</a:t>
            </a:r>
            <a:r>
              <a:rPr sz="20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ore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concentrated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by  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separating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70" dirty="0">
                <a:solidFill>
                  <a:srgbClr val="404040"/>
                </a:solidFill>
                <a:latin typeface="Arial"/>
                <a:cs typeface="Arial"/>
              </a:rPr>
              <a:t>it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404040"/>
                </a:solidFill>
                <a:latin typeface="Arial"/>
                <a:cs typeface="Arial"/>
              </a:rPr>
              <a:t>from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404040"/>
                </a:solidFill>
                <a:latin typeface="Arial"/>
                <a:cs typeface="Arial"/>
              </a:rPr>
              <a:t>silica</a:t>
            </a:r>
            <a:r>
              <a:rPr sz="20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other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earthy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404040"/>
                </a:solidFill>
                <a:latin typeface="Arial"/>
                <a:cs typeface="Arial"/>
              </a:rPr>
              <a:t>matter</a:t>
            </a:r>
            <a:r>
              <a:rPr sz="20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by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this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method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using</a:t>
            </a:r>
            <a:r>
              <a:rPr sz="20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pine 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oil 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and </a:t>
            </a:r>
            <a:r>
              <a:rPr sz="2000" spc="25" dirty="0">
                <a:solidFill>
                  <a:srgbClr val="404040"/>
                </a:solidFill>
                <a:latin typeface="Arial"/>
                <a:cs typeface="Arial"/>
              </a:rPr>
              <a:t>frothing</a:t>
            </a:r>
            <a:r>
              <a:rPr sz="2000" spc="-4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agent 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404040"/>
              </a:buClr>
              <a:buFont typeface="Wingdings"/>
              <a:buChar char=""/>
            </a:pPr>
            <a:endParaRPr sz="1700">
              <a:latin typeface="Arial"/>
              <a:cs typeface="Arial"/>
            </a:endParaRPr>
          </a:p>
          <a:p>
            <a:pPr marL="294640" marR="382905" indent="-281940" algn="just">
              <a:lnSpc>
                <a:spcPct val="80000"/>
              </a:lnSpc>
              <a:buFont typeface="Wingdings"/>
              <a:buChar char=""/>
              <a:tabLst>
                <a:tab pos="294640" algn="l"/>
              </a:tabLst>
            </a:pP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(ix)</a:t>
            </a:r>
            <a:r>
              <a:rPr sz="2000" u="sng" spc="1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 </a:t>
            </a:r>
            <a:r>
              <a:rPr sz="2000" u="sng" spc="-1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Adsorption </a:t>
            </a:r>
            <a:r>
              <a:rPr sz="2000" u="sng" spc="-3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indicators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: </a:t>
            </a:r>
            <a:r>
              <a:rPr sz="2000" spc="-85" dirty="0">
                <a:solidFill>
                  <a:srgbClr val="404040"/>
                </a:solidFill>
                <a:latin typeface="Arial"/>
                <a:cs typeface="Arial"/>
              </a:rPr>
              <a:t>Surfaces </a:t>
            </a:r>
            <a:r>
              <a:rPr sz="2000" spc="6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certain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precipitates </a:t>
            </a:r>
            <a:r>
              <a:rPr sz="2000" spc="-85" dirty="0">
                <a:solidFill>
                  <a:srgbClr val="404040"/>
                </a:solidFill>
                <a:latin typeface="Arial"/>
                <a:cs typeface="Arial"/>
              </a:rPr>
              <a:t>such </a:t>
            </a:r>
            <a:r>
              <a:rPr sz="2000" spc="-145" dirty="0">
                <a:solidFill>
                  <a:srgbClr val="404040"/>
                </a:solidFill>
                <a:latin typeface="Arial"/>
                <a:cs typeface="Arial"/>
              </a:rPr>
              <a:t>as 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silver  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halides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404040"/>
                </a:solidFill>
                <a:latin typeface="Arial"/>
                <a:cs typeface="Arial"/>
              </a:rPr>
              <a:t>have</a:t>
            </a:r>
            <a:r>
              <a:rPr sz="20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Arial"/>
                <a:cs typeface="Arial"/>
              </a:rPr>
              <a:t>property</a:t>
            </a:r>
            <a:r>
              <a:rPr sz="20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adsorbing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404040"/>
                </a:solidFill>
                <a:latin typeface="Arial"/>
                <a:cs typeface="Arial"/>
              </a:rPr>
              <a:t>some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404040"/>
                </a:solidFill>
                <a:latin typeface="Arial"/>
                <a:cs typeface="Arial"/>
              </a:rPr>
              <a:t>dyes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like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eosin,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fluorescein, 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etc.</a:t>
            </a:r>
            <a:r>
              <a:rPr sz="20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thereby</a:t>
            </a:r>
            <a:r>
              <a:rPr sz="20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producing</a:t>
            </a:r>
            <a:r>
              <a:rPr sz="20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characteristic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colour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at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end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Arial"/>
                <a:cs typeface="Arial"/>
              </a:rPr>
              <a:t>point.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8352" y="93345"/>
            <a:ext cx="834009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005" marR="5080" indent="-281940">
              <a:lnSpc>
                <a:spcPct val="100000"/>
              </a:lnSpc>
              <a:spcBef>
                <a:spcPts val="100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2400" spc="30" dirty="0">
                <a:solidFill>
                  <a:srgbClr val="404040"/>
                </a:solidFill>
                <a:latin typeface="Arial"/>
                <a:cs typeface="Arial"/>
              </a:rPr>
              <a:t>(x) </a:t>
            </a:r>
            <a:r>
              <a:rPr sz="2400" spc="-55" dirty="0">
                <a:solidFill>
                  <a:srgbClr val="404040"/>
                </a:solidFill>
                <a:latin typeface="Arial"/>
                <a:cs typeface="Arial"/>
              </a:rPr>
              <a:t>Chromatographic </a:t>
            </a:r>
            <a:r>
              <a:rPr sz="2400" spc="-100" dirty="0">
                <a:solidFill>
                  <a:srgbClr val="404040"/>
                </a:solidFill>
                <a:latin typeface="Arial"/>
                <a:cs typeface="Arial"/>
              </a:rPr>
              <a:t>analysis: </a:t>
            </a:r>
            <a:r>
              <a:rPr sz="2400" spc="-55" dirty="0">
                <a:solidFill>
                  <a:srgbClr val="404040"/>
                </a:solidFill>
                <a:latin typeface="Arial"/>
                <a:cs typeface="Arial"/>
              </a:rPr>
              <a:t>Chromatographic</a:t>
            </a:r>
            <a:r>
              <a:rPr sz="2400" spc="-4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404040"/>
                </a:solidFill>
                <a:latin typeface="Arial"/>
                <a:cs typeface="Arial"/>
              </a:rPr>
              <a:t>analysis </a:t>
            </a:r>
            <a:r>
              <a:rPr sz="2400" spc="-95" dirty="0">
                <a:solidFill>
                  <a:srgbClr val="404040"/>
                </a:solidFill>
                <a:latin typeface="Arial"/>
                <a:cs typeface="Arial"/>
              </a:rPr>
              <a:t>based  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on 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phenomenon </a:t>
            </a:r>
            <a:r>
              <a:rPr sz="2400" spc="7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adsorption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finds </a:t>
            </a:r>
            <a:r>
              <a:rPr sz="2400" spc="-16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number </a:t>
            </a:r>
            <a:r>
              <a:rPr sz="2400" spc="75" dirty="0">
                <a:solidFill>
                  <a:srgbClr val="404040"/>
                </a:solidFill>
                <a:latin typeface="Arial"/>
                <a:cs typeface="Arial"/>
              </a:rPr>
              <a:t>of  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applications</a:t>
            </a:r>
            <a:r>
              <a:rPr sz="2400" spc="-1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24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analytical</a:t>
            </a:r>
            <a:r>
              <a:rPr sz="24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24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industrial</a:t>
            </a:r>
            <a:r>
              <a:rPr sz="24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fields.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2480" y="1563624"/>
            <a:ext cx="7856220" cy="3214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9794" y="3759"/>
            <a:ext cx="41122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80" dirty="0"/>
              <a:t>Electrophoresis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720" y="791667"/>
            <a:ext cx="4816475" cy="449770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94640" marR="5080" indent="-281940">
              <a:lnSpc>
                <a:spcPct val="80000"/>
              </a:lnSpc>
              <a:spcBef>
                <a:spcPts val="585"/>
              </a:spcBef>
              <a:buClr>
                <a:srgbClr val="404040"/>
              </a:buClr>
              <a:buFont typeface="Wingdings"/>
              <a:buChar char=""/>
              <a:tabLst>
                <a:tab pos="349250" algn="l"/>
                <a:tab pos="349885" algn="l"/>
              </a:tabLst>
            </a:pPr>
            <a:r>
              <a:rPr dirty="0"/>
              <a:t>	</a:t>
            </a:r>
            <a:r>
              <a:rPr sz="2000" spc="-70" dirty="0">
                <a:solidFill>
                  <a:srgbClr val="404040"/>
                </a:solidFill>
                <a:latin typeface="Arial"/>
                <a:cs typeface="Arial"/>
              </a:rPr>
              <a:t>When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electric </a:t>
            </a:r>
            <a:r>
              <a:rPr sz="2000" spc="10" dirty="0">
                <a:solidFill>
                  <a:srgbClr val="404040"/>
                </a:solidFill>
                <a:latin typeface="Arial"/>
                <a:cs typeface="Arial"/>
              </a:rPr>
              <a:t>potential </a:t>
            </a:r>
            <a:r>
              <a:rPr sz="2000" spc="-85" dirty="0">
                <a:solidFill>
                  <a:srgbClr val="404040"/>
                </a:solidFill>
                <a:latin typeface="Arial"/>
                <a:cs typeface="Arial"/>
              </a:rPr>
              <a:t>is 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applied </a:t>
            </a:r>
            <a:r>
              <a:rPr sz="2000" spc="-90" dirty="0">
                <a:solidFill>
                  <a:srgbClr val="404040"/>
                </a:solidFill>
                <a:latin typeface="Arial"/>
                <a:cs typeface="Arial"/>
              </a:rPr>
              <a:t>across  </a:t>
            </a:r>
            <a:r>
              <a:rPr sz="2000" spc="85" dirty="0">
                <a:solidFill>
                  <a:srgbClr val="404040"/>
                </a:solidFill>
                <a:latin typeface="Arial"/>
                <a:cs typeface="Arial"/>
              </a:rPr>
              <a:t>two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platinum 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electrodes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dipping in 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a 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colloidal 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solution, </a:t>
            </a: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colloidal 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particles  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move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towards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one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404040"/>
                </a:solidFill>
                <a:latin typeface="Arial"/>
                <a:cs typeface="Arial"/>
              </a:rPr>
              <a:t>or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other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electrode.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404040"/>
              </a:buClr>
              <a:buFont typeface="Wingdings"/>
              <a:buChar char=""/>
            </a:pPr>
            <a:endParaRPr sz="1700">
              <a:latin typeface="Arial"/>
              <a:cs typeface="Arial"/>
            </a:endParaRPr>
          </a:p>
          <a:p>
            <a:pPr marL="294640" marR="18415" indent="-281940">
              <a:lnSpc>
                <a:spcPct val="80000"/>
              </a:lnSpc>
              <a:buClr>
                <a:srgbClr val="404040"/>
              </a:buClr>
              <a:buFont typeface="Wingdings"/>
              <a:buChar char=""/>
              <a:tabLst>
                <a:tab pos="349250" algn="l"/>
                <a:tab pos="349885" algn="l"/>
              </a:tabLst>
            </a:pPr>
            <a:r>
              <a:rPr dirty="0"/>
              <a:t>	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movement </a:t>
            </a:r>
            <a:r>
              <a:rPr sz="2000" spc="6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colloidal 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particles  under </a:t>
            </a:r>
            <a:r>
              <a:rPr sz="2000" spc="-80" dirty="0">
                <a:solidFill>
                  <a:srgbClr val="404040"/>
                </a:solidFill>
                <a:latin typeface="Arial"/>
                <a:cs typeface="Arial"/>
              </a:rPr>
              <a:t>an 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applied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electric </a:t>
            </a:r>
            <a:r>
              <a:rPr sz="2000" spc="10" dirty="0">
                <a:solidFill>
                  <a:srgbClr val="404040"/>
                </a:solidFill>
                <a:latin typeface="Arial"/>
                <a:cs typeface="Arial"/>
              </a:rPr>
              <a:t>potential </a:t>
            </a:r>
            <a:r>
              <a:rPr sz="2000" spc="-90" dirty="0">
                <a:solidFill>
                  <a:srgbClr val="404040"/>
                </a:solidFill>
                <a:latin typeface="Arial"/>
                <a:cs typeface="Arial"/>
              </a:rPr>
              <a:t>is 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called 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electrophoresis. 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Positively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charged  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particles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move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towards</a:t>
            </a:r>
            <a:r>
              <a:rPr sz="20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cathode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while  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negatively 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charged 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particles 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move 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towards </a:t>
            </a: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000" spc="-2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anode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404040"/>
              </a:buClr>
              <a:buFont typeface="Wingdings"/>
              <a:buChar char=""/>
            </a:pPr>
            <a:endParaRPr sz="1700">
              <a:latin typeface="Arial"/>
              <a:cs typeface="Arial"/>
            </a:endParaRPr>
          </a:p>
          <a:p>
            <a:pPr marL="294640" marR="74930" indent="-281940">
              <a:lnSpc>
                <a:spcPct val="80000"/>
              </a:lnSpc>
              <a:spcBef>
                <a:spcPts val="5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2000" spc="-70" dirty="0">
                <a:solidFill>
                  <a:srgbClr val="404040"/>
                </a:solidFill>
                <a:latin typeface="Arial"/>
                <a:cs typeface="Arial"/>
              </a:rPr>
              <a:t>When 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electrophoresis </a:t>
            </a:r>
            <a:r>
              <a:rPr sz="2000" spc="40" dirty="0">
                <a:solidFill>
                  <a:srgbClr val="404040"/>
                </a:solidFill>
                <a:latin typeface="Arial"/>
                <a:cs typeface="Arial"/>
              </a:rPr>
              <a:t>that 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is.,movement  </a:t>
            </a:r>
            <a:r>
              <a:rPr sz="2000" spc="6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0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particles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prevented</a:t>
            </a:r>
            <a:r>
              <a:rPr sz="20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by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404040"/>
                </a:solidFill>
                <a:latin typeface="Arial"/>
                <a:cs typeface="Arial"/>
              </a:rPr>
              <a:t>some</a:t>
            </a:r>
            <a:r>
              <a:rPr sz="20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suitable  </a:t>
            </a:r>
            <a:r>
              <a:rPr sz="2000" spc="-80" dirty="0">
                <a:solidFill>
                  <a:srgbClr val="404040"/>
                </a:solidFill>
                <a:latin typeface="Arial"/>
                <a:cs typeface="Arial"/>
              </a:rPr>
              <a:t>means, </a:t>
            </a:r>
            <a:r>
              <a:rPr sz="2000" spc="70" dirty="0">
                <a:solidFill>
                  <a:srgbClr val="404040"/>
                </a:solidFill>
                <a:latin typeface="Arial"/>
                <a:cs typeface="Arial"/>
              </a:rPr>
              <a:t>it </a:t>
            </a:r>
            <a:r>
              <a:rPr sz="2000" spc="-90" dirty="0">
                <a:solidFill>
                  <a:srgbClr val="404040"/>
                </a:solidFill>
                <a:latin typeface="Arial"/>
                <a:cs typeface="Arial"/>
              </a:rPr>
              <a:t>is 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observed </a:t>
            </a:r>
            <a:r>
              <a:rPr sz="2000" spc="40" dirty="0">
                <a:solidFill>
                  <a:srgbClr val="404040"/>
                </a:solidFill>
                <a:latin typeface="Arial"/>
                <a:cs typeface="Arial"/>
              </a:rPr>
              <a:t>that </a:t>
            </a: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dispersion  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medium 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begins </a:t>
            </a:r>
            <a:r>
              <a:rPr sz="2000" spc="85" dirty="0">
                <a:solidFill>
                  <a:srgbClr val="404040"/>
                </a:solidFill>
                <a:latin typeface="Arial"/>
                <a:cs typeface="Arial"/>
              </a:rPr>
              <a:t>to 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move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in </a:t>
            </a:r>
            <a:r>
              <a:rPr sz="2000" spc="-80" dirty="0">
                <a:solidFill>
                  <a:srgbClr val="404040"/>
                </a:solidFill>
                <a:latin typeface="Arial"/>
                <a:cs typeface="Arial"/>
              </a:rPr>
              <a:t>an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electric  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field. </a:t>
            </a:r>
            <a:r>
              <a:rPr sz="2000" spc="-105" dirty="0">
                <a:solidFill>
                  <a:srgbClr val="404040"/>
                </a:solidFill>
                <a:latin typeface="Arial"/>
                <a:cs typeface="Arial"/>
              </a:rPr>
              <a:t>This 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phenomenon </a:t>
            </a:r>
            <a:r>
              <a:rPr sz="2000" spc="-85" dirty="0">
                <a:solidFill>
                  <a:srgbClr val="404040"/>
                </a:solidFill>
                <a:latin typeface="Arial"/>
                <a:cs typeface="Arial"/>
              </a:rPr>
              <a:t>is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termed  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electroosmosis.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37632" y="1150619"/>
            <a:ext cx="3448812" cy="35707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339D9EB-BE25-4366-81C1-234B3B504D6C}"/>
              </a:ext>
            </a:extLst>
          </p:cNvPr>
          <p:cNvSpPr/>
          <p:nvPr/>
        </p:nvSpPr>
        <p:spPr>
          <a:xfrm>
            <a:off x="1981200" y="2395835"/>
            <a:ext cx="5181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06679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6558" y="574977"/>
            <a:ext cx="5401733" cy="1573509"/>
          </a:xfrm>
          <a:prstGeom prst="rect">
            <a:avLst/>
          </a:prstGeom>
        </p:spPr>
        <p:txBody>
          <a:bodyPr vert="horz" wrap="square" lIns="0" tIns="58738" rIns="0" bIns="0" rtlCol="0">
            <a:spAutoFit/>
          </a:bodyPr>
          <a:lstStyle/>
          <a:p>
            <a:pPr marL="10583">
              <a:spcBef>
                <a:spcPts val="462"/>
              </a:spcBef>
            </a:pPr>
            <a:r>
              <a:rPr sz="2667" spc="-250" dirty="0"/>
              <a:t>INTRODUCTION</a:t>
            </a:r>
            <a:endParaRPr sz="2667"/>
          </a:p>
          <a:p>
            <a:pPr marL="279389" marR="4233" indent="-40215">
              <a:lnSpc>
                <a:spcPct val="101200"/>
              </a:lnSpc>
              <a:spcBef>
                <a:spcPts val="300"/>
              </a:spcBef>
            </a:pPr>
            <a:r>
              <a:rPr sz="2333" b="0" spc="-142" dirty="0">
                <a:latin typeface="Arial"/>
                <a:cs typeface="Arial"/>
              </a:rPr>
              <a:t>Surface </a:t>
            </a:r>
            <a:r>
              <a:rPr sz="2333" b="0" spc="-79" dirty="0">
                <a:latin typeface="Arial"/>
                <a:cs typeface="Arial"/>
              </a:rPr>
              <a:t>chemistry </a:t>
            </a:r>
            <a:r>
              <a:rPr sz="2333" b="0" spc="-121" dirty="0">
                <a:latin typeface="Arial"/>
                <a:cs typeface="Arial"/>
              </a:rPr>
              <a:t>is </a:t>
            </a:r>
            <a:r>
              <a:rPr sz="2333" b="0" spc="-33" dirty="0">
                <a:latin typeface="Arial"/>
                <a:cs typeface="Arial"/>
              </a:rPr>
              <a:t>the </a:t>
            </a:r>
            <a:r>
              <a:rPr sz="2333" b="0" spc="-83" dirty="0">
                <a:latin typeface="Arial"/>
                <a:cs typeface="Arial"/>
              </a:rPr>
              <a:t>study </a:t>
            </a:r>
            <a:r>
              <a:rPr sz="2333" b="0" spc="-4" dirty="0">
                <a:latin typeface="Arial"/>
                <a:cs typeface="Arial"/>
              </a:rPr>
              <a:t>of</a:t>
            </a:r>
            <a:r>
              <a:rPr sz="2333" b="0" spc="-271" dirty="0">
                <a:latin typeface="Arial"/>
                <a:cs typeface="Arial"/>
              </a:rPr>
              <a:t> </a:t>
            </a:r>
            <a:r>
              <a:rPr sz="2333" b="0" spc="-154" dirty="0">
                <a:latin typeface="Arial"/>
                <a:cs typeface="Arial"/>
              </a:rPr>
              <a:t>processes  </a:t>
            </a:r>
            <a:r>
              <a:rPr sz="2333" b="0" dirty="0">
                <a:latin typeface="Arial"/>
                <a:cs typeface="Arial"/>
              </a:rPr>
              <a:t>that </a:t>
            </a:r>
            <a:r>
              <a:rPr sz="2333" b="0" spc="-100" dirty="0">
                <a:latin typeface="Arial"/>
                <a:cs typeface="Arial"/>
              </a:rPr>
              <a:t>occur </a:t>
            </a:r>
            <a:r>
              <a:rPr sz="2333" b="0" spc="-25" dirty="0">
                <a:latin typeface="Arial"/>
                <a:cs typeface="Arial"/>
              </a:rPr>
              <a:t>at </a:t>
            </a:r>
            <a:r>
              <a:rPr sz="2333" b="0" spc="-33" dirty="0">
                <a:latin typeface="Arial"/>
                <a:cs typeface="Arial"/>
              </a:rPr>
              <a:t>the </a:t>
            </a:r>
            <a:r>
              <a:rPr sz="2333" b="0" spc="-54" dirty="0">
                <a:latin typeface="Arial"/>
                <a:cs typeface="Arial"/>
              </a:rPr>
              <a:t>interface </a:t>
            </a:r>
            <a:r>
              <a:rPr sz="2333" b="0" spc="-8" dirty="0">
                <a:latin typeface="Arial"/>
                <a:cs typeface="Arial"/>
              </a:rPr>
              <a:t>of </a:t>
            </a:r>
            <a:r>
              <a:rPr sz="2333" b="0" spc="12" dirty="0">
                <a:latin typeface="Arial"/>
                <a:cs typeface="Arial"/>
              </a:rPr>
              <a:t>two </a:t>
            </a:r>
            <a:r>
              <a:rPr sz="2333" b="0" spc="-67" dirty="0">
                <a:latin typeface="Arial"/>
                <a:cs typeface="Arial"/>
              </a:rPr>
              <a:t>bulk  </a:t>
            </a:r>
            <a:r>
              <a:rPr sz="2333" b="0" spc="-154" dirty="0">
                <a:latin typeface="Arial"/>
                <a:cs typeface="Arial"/>
              </a:rPr>
              <a:t>phases.</a:t>
            </a:r>
            <a:endParaRPr sz="2333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9528" y="2298005"/>
            <a:ext cx="4332817" cy="369695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0583">
              <a:spcBef>
                <a:spcPts val="83"/>
              </a:spcBef>
            </a:pPr>
            <a:r>
              <a:rPr sz="2333" spc="-170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2333" spc="-67" dirty="0">
                <a:solidFill>
                  <a:srgbClr val="365F91"/>
                </a:solidFill>
                <a:latin typeface="Arial"/>
                <a:cs typeface="Arial"/>
              </a:rPr>
              <a:t>bulk </a:t>
            </a:r>
            <a:r>
              <a:rPr sz="2333" spc="-167" dirty="0">
                <a:solidFill>
                  <a:srgbClr val="365F91"/>
                </a:solidFill>
                <a:latin typeface="Arial"/>
                <a:cs typeface="Arial"/>
              </a:rPr>
              <a:t>phases </a:t>
            </a:r>
            <a:r>
              <a:rPr sz="2333" spc="-146" dirty="0">
                <a:solidFill>
                  <a:srgbClr val="365F91"/>
                </a:solidFill>
                <a:latin typeface="Arial"/>
                <a:cs typeface="Arial"/>
              </a:rPr>
              <a:t>can </a:t>
            </a:r>
            <a:r>
              <a:rPr sz="2333" spc="-112" dirty="0">
                <a:solidFill>
                  <a:srgbClr val="365F91"/>
                </a:solidFill>
                <a:latin typeface="Arial"/>
                <a:cs typeface="Arial"/>
              </a:rPr>
              <a:t>be </a:t>
            </a:r>
            <a:r>
              <a:rPr sz="2333" spc="-4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2333" spc="-29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2333" spc="-54" dirty="0">
                <a:solidFill>
                  <a:srgbClr val="365F91"/>
                </a:solidFill>
                <a:latin typeface="Arial"/>
                <a:cs typeface="Arial"/>
              </a:rPr>
              <a:t>type</a:t>
            </a:r>
            <a:r>
              <a:rPr sz="2333" spc="-337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333" spc="-25" dirty="0">
                <a:solidFill>
                  <a:srgbClr val="365F91"/>
                </a:solidFill>
                <a:latin typeface="Arial"/>
                <a:cs typeface="Arial"/>
              </a:rPr>
              <a:t>:</a:t>
            </a:r>
            <a:endParaRPr sz="2333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50004" y="2854569"/>
            <a:ext cx="6873875" cy="2545292"/>
            <a:chOff x="0" y="3803650"/>
            <a:chExt cx="8248650" cy="3054350"/>
          </a:xfrm>
        </p:grpSpPr>
        <p:sp>
          <p:nvSpPr>
            <p:cNvPr id="5" name="object 5"/>
            <p:cNvSpPr/>
            <p:nvPr/>
          </p:nvSpPr>
          <p:spPr>
            <a:xfrm>
              <a:off x="0" y="3901439"/>
              <a:ext cx="2669540" cy="17005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6" name="object 6"/>
            <p:cNvSpPr/>
            <p:nvPr/>
          </p:nvSpPr>
          <p:spPr>
            <a:xfrm>
              <a:off x="2066289" y="5303519"/>
              <a:ext cx="2797810" cy="15544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7" name="object 7"/>
            <p:cNvSpPr/>
            <p:nvPr/>
          </p:nvSpPr>
          <p:spPr>
            <a:xfrm>
              <a:off x="5614670" y="5253989"/>
              <a:ext cx="2633979" cy="160401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8" name="object 8"/>
            <p:cNvSpPr/>
            <p:nvPr/>
          </p:nvSpPr>
          <p:spPr>
            <a:xfrm>
              <a:off x="3919220" y="3803650"/>
              <a:ext cx="2656839" cy="17919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00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414309" y="3735917"/>
            <a:ext cx="1446213" cy="318463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0583">
              <a:spcBef>
                <a:spcPts val="83"/>
              </a:spcBef>
            </a:pPr>
            <a:r>
              <a:rPr sz="2000" b="1" spc="-162" dirty="0">
                <a:solidFill>
                  <a:srgbClr val="F9BF8F"/>
                </a:solidFill>
                <a:latin typeface="Arial"/>
                <a:cs typeface="Arial"/>
              </a:rPr>
              <a:t>Liquid </a:t>
            </a:r>
            <a:r>
              <a:rPr sz="2000" b="1" spc="-54" dirty="0">
                <a:solidFill>
                  <a:srgbClr val="F9BF8F"/>
                </a:solidFill>
                <a:latin typeface="Arial"/>
                <a:cs typeface="Arial"/>
              </a:rPr>
              <a:t>-</a:t>
            </a:r>
            <a:r>
              <a:rPr sz="2000" b="1" spc="-125" dirty="0">
                <a:solidFill>
                  <a:srgbClr val="F9BF8F"/>
                </a:solidFill>
                <a:latin typeface="Arial"/>
                <a:cs typeface="Arial"/>
              </a:rPr>
              <a:t> </a:t>
            </a:r>
            <a:r>
              <a:rPr sz="2000" b="1" spc="-112" dirty="0">
                <a:solidFill>
                  <a:srgbClr val="F9BF8F"/>
                </a:solidFill>
                <a:latin typeface="Arial"/>
                <a:cs typeface="Arial"/>
              </a:rPr>
              <a:t>liquid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9949" y="282575"/>
            <a:ext cx="1877483" cy="934016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0583">
              <a:spcBef>
                <a:spcPts val="83"/>
              </a:spcBef>
            </a:pPr>
            <a:r>
              <a:rPr sz="6000" b="0" spc="-875" dirty="0">
                <a:latin typeface="Arial"/>
                <a:cs typeface="Arial"/>
              </a:rPr>
              <a:t>T</a:t>
            </a:r>
            <a:r>
              <a:rPr sz="6000" b="0" spc="-958" dirty="0">
                <a:latin typeface="Arial"/>
                <a:cs typeface="Arial"/>
              </a:rPr>
              <a:t>Y</a:t>
            </a:r>
            <a:r>
              <a:rPr sz="6000" b="0" spc="-1079" dirty="0">
                <a:latin typeface="Arial"/>
                <a:cs typeface="Arial"/>
              </a:rPr>
              <a:t>PES</a:t>
            </a:r>
            <a:endParaRPr sz="6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6558" y="1235075"/>
            <a:ext cx="7936442" cy="3723241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44457" indent="-134403" algn="just">
              <a:spcBef>
                <a:spcPts val="83"/>
              </a:spcBef>
              <a:buSzPct val="97222"/>
              <a:buChar char="•"/>
              <a:tabLst>
                <a:tab pos="144986" algn="l"/>
              </a:tabLst>
            </a:pPr>
            <a:r>
              <a:rPr sz="3000" spc="-333" dirty="0">
                <a:solidFill>
                  <a:srgbClr val="365F91"/>
                </a:solidFill>
                <a:latin typeface="Arial"/>
                <a:cs typeface="Arial"/>
              </a:rPr>
              <a:t>ADSORPTION: </a:t>
            </a:r>
            <a:r>
              <a:rPr sz="3000" spc="-154" dirty="0">
                <a:solidFill>
                  <a:srgbClr val="365F91"/>
                </a:solidFill>
                <a:latin typeface="Arial"/>
                <a:cs typeface="Arial"/>
              </a:rPr>
              <a:t>is </a:t>
            </a:r>
            <a:r>
              <a:rPr sz="3000" spc="-37" dirty="0">
                <a:solidFill>
                  <a:srgbClr val="365F91"/>
                </a:solidFill>
                <a:latin typeface="Arial"/>
                <a:cs typeface="Arial"/>
              </a:rPr>
              <a:t>the</a:t>
            </a:r>
            <a:r>
              <a:rPr sz="3000" spc="-496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000" spc="-137" dirty="0">
                <a:solidFill>
                  <a:srgbClr val="365F91"/>
                </a:solidFill>
                <a:latin typeface="Arial"/>
                <a:cs typeface="Arial"/>
              </a:rPr>
              <a:t>adhesion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sz="3000" spc="-8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3000" spc="-117" dirty="0">
                <a:solidFill>
                  <a:srgbClr val="365F91"/>
                </a:solidFill>
                <a:latin typeface="Arial"/>
                <a:cs typeface="Arial"/>
              </a:rPr>
              <a:t>atoms, ions, </a:t>
            </a:r>
            <a:r>
              <a:rPr sz="3000" spc="-112" dirty="0">
                <a:solidFill>
                  <a:srgbClr val="365F91"/>
                </a:solidFill>
                <a:latin typeface="Arial"/>
                <a:cs typeface="Arial"/>
              </a:rPr>
              <a:t>biomolecules </a:t>
            </a:r>
            <a:r>
              <a:rPr sz="3000" spc="-25" dirty="0">
                <a:solidFill>
                  <a:srgbClr val="365F91"/>
                </a:solidFill>
                <a:latin typeface="Arial"/>
                <a:cs typeface="Arial"/>
              </a:rPr>
              <a:t>or </a:t>
            </a:r>
            <a:r>
              <a:rPr sz="3000" spc="-133" dirty="0">
                <a:solidFill>
                  <a:srgbClr val="365F91"/>
                </a:solidFill>
                <a:latin typeface="Arial"/>
                <a:cs typeface="Arial"/>
              </a:rPr>
              <a:t>molecules</a:t>
            </a:r>
            <a:r>
              <a:rPr sz="3000" spc="-571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000" spc="-8" dirty="0">
                <a:solidFill>
                  <a:srgbClr val="365F91"/>
                </a:solidFill>
                <a:latin typeface="Arial"/>
                <a:cs typeface="Arial"/>
              </a:rPr>
              <a:t>of  </a:t>
            </a:r>
            <a:r>
              <a:rPr sz="3000" spc="-229" dirty="0">
                <a:solidFill>
                  <a:srgbClr val="365F91"/>
                </a:solidFill>
                <a:latin typeface="Arial"/>
                <a:cs typeface="Arial"/>
              </a:rPr>
              <a:t>gas, </a:t>
            </a:r>
            <a:r>
              <a:rPr sz="3000" spc="-46" dirty="0">
                <a:solidFill>
                  <a:srgbClr val="365F91"/>
                </a:solidFill>
                <a:latin typeface="Arial"/>
                <a:cs typeface="Arial"/>
              </a:rPr>
              <a:t>liquid, </a:t>
            </a:r>
            <a:r>
              <a:rPr sz="3000" spc="-25" dirty="0">
                <a:solidFill>
                  <a:srgbClr val="365F91"/>
                </a:solidFill>
                <a:latin typeface="Arial"/>
                <a:cs typeface="Arial"/>
              </a:rPr>
              <a:t>or </a:t>
            </a:r>
            <a:r>
              <a:rPr sz="3000" spc="-137" dirty="0">
                <a:solidFill>
                  <a:srgbClr val="365F91"/>
                </a:solidFill>
                <a:latin typeface="Arial"/>
                <a:cs typeface="Arial"/>
              </a:rPr>
              <a:t>dissolved solids </a:t>
            </a:r>
            <a:r>
              <a:rPr sz="3000" spc="37" dirty="0">
                <a:solidFill>
                  <a:srgbClr val="365F91"/>
                </a:solidFill>
                <a:latin typeface="Arial"/>
                <a:cs typeface="Arial"/>
              </a:rPr>
              <a:t>to </a:t>
            </a:r>
            <a:r>
              <a:rPr sz="3000" spc="-233" dirty="0">
                <a:solidFill>
                  <a:srgbClr val="365F91"/>
                </a:solidFill>
                <a:latin typeface="Arial"/>
                <a:cs typeface="Arial"/>
              </a:rPr>
              <a:t>a</a:t>
            </a:r>
            <a:r>
              <a:rPr sz="3000" spc="-583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000" spc="-129" dirty="0">
                <a:solidFill>
                  <a:srgbClr val="365F91"/>
                </a:solidFill>
                <a:latin typeface="Arial"/>
                <a:cs typeface="Arial"/>
              </a:rPr>
              <a:t>surface.</a:t>
            </a:r>
            <a:endParaRPr sz="3000" dirty="0">
              <a:latin typeface="Arial"/>
              <a:cs typeface="Arial"/>
            </a:endParaRPr>
          </a:p>
          <a:p>
            <a:pPr>
              <a:spcBef>
                <a:spcPts val="4"/>
              </a:spcBef>
            </a:pPr>
            <a:endParaRPr sz="3125" dirty="0">
              <a:latin typeface="Arial"/>
              <a:cs typeface="Arial"/>
            </a:endParaRPr>
          </a:p>
          <a:p>
            <a:pPr marL="10583" marR="1026542" algn="just">
              <a:buSzPct val="97222"/>
              <a:buChar char="•"/>
              <a:tabLst>
                <a:tab pos="144986" algn="l"/>
              </a:tabLst>
            </a:pPr>
            <a:r>
              <a:rPr sz="3000" spc="-337" dirty="0">
                <a:solidFill>
                  <a:srgbClr val="365F91"/>
                </a:solidFill>
                <a:latin typeface="Arial"/>
                <a:cs typeface="Arial"/>
              </a:rPr>
              <a:t>ABSORPTION: </a:t>
            </a:r>
            <a:r>
              <a:rPr sz="3000" spc="-154" dirty="0">
                <a:solidFill>
                  <a:srgbClr val="365F91"/>
                </a:solidFill>
                <a:latin typeface="Arial"/>
                <a:cs typeface="Arial"/>
              </a:rPr>
              <a:t>is </a:t>
            </a:r>
            <a:r>
              <a:rPr sz="3000" spc="-233" dirty="0">
                <a:solidFill>
                  <a:srgbClr val="365F91"/>
                </a:solidFill>
                <a:latin typeface="Arial"/>
                <a:cs typeface="Arial"/>
              </a:rPr>
              <a:t>a </a:t>
            </a:r>
            <a:r>
              <a:rPr sz="3000" spc="-137" dirty="0">
                <a:solidFill>
                  <a:srgbClr val="365F91"/>
                </a:solidFill>
                <a:latin typeface="Arial"/>
                <a:cs typeface="Arial"/>
              </a:rPr>
              <a:t>physical </a:t>
            </a:r>
            <a:r>
              <a:rPr sz="3000" spc="-25" dirty="0">
                <a:solidFill>
                  <a:srgbClr val="365F91"/>
                </a:solidFill>
                <a:latin typeface="Arial"/>
                <a:cs typeface="Arial"/>
              </a:rPr>
              <a:t>or  </a:t>
            </a:r>
            <a:r>
              <a:rPr sz="3000" spc="-133" dirty="0">
                <a:solidFill>
                  <a:srgbClr val="365F91"/>
                </a:solidFill>
                <a:latin typeface="Arial"/>
                <a:cs typeface="Arial"/>
              </a:rPr>
              <a:t>chemical </a:t>
            </a:r>
            <a:r>
              <a:rPr sz="3000" spc="-112" dirty="0">
                <a:solidFill>
                  <a:srgbClr val="365F91"/>
                </a:solidFill>
                <a:latin typeface="Arial"/>
                <a:cs typeface="Arial"/>
              </a:rPr>
              <a:t>phenomenon </a:t>
            </a:r>
            <a:r>
              <a:rPr sz="3000" spc="-25" dirty="0">
                <a:solidFill>
                  <a:srgbClr val="365F91"/>
                </a:solidFill>
                <a:latin typeface="Arial"/>
                <a:cs typeface="Arial"/>
              </a:rPr>
              <a:t>or </a:t>
            </a:r>
            <a:r>
              <a:rPr sz="3000" spc="-233" dirty="0">
                <a:solidFill>
                  <a:srgbClr val="365F91"/>
                </a:solidFill>
                <a:latin typeface="Arial"/>
                <a:cs typeface="Arial"/>
              </a:rPr>
              <a:t>a </a:t>
            </a:r>
            <a:r>
              <a:rPr sz="3000" spc="-175" dirty="0">
                <a:solidFill>
                  <a:srgbClr val="365F91"/>
                </a:solidFill>
                <a:latin typeface="Arial"/>
                <a:cs typeface="Arial"/>
              </a:rPr>
              <a:t>process</a:t>
            </a:r>
            <a:r>
              <a:rPr sz="3000" spc="-296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000" spc="-37" dirty="0">
                <a:solidFill>
                  <a:srgbClr val="365F91"/>
                </a:solidFill>
                <a:latin typeface="Arial"/>
                <a:cs typeface="Arial"/>
              </a:rPr>
              <a:t>in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sz="3000" spc="-87" dirty="0">
                <a:solidFill>
                  <a:srgbClr val="365F91"/>
                </a:solidFill>
                <a:latin typeface="Arial"/>
                <a:cs typeface="Arial"/>
              </a:rPr>
              <a:t>which </a:t>
            </a:r>
            <a:r>
              <a:rPr sz="3000" spc="-117" dirty="0">
                <a:solidFill>
                  <a:srgbClr val="365F91"/>
                </a:solidFill>
                <a:latin typeface="Arial"/>
                <a:cs typeface="Arial"/>
              </a:rPr>
              <a:t>atoms,</a:t>
            </a:r>
            <a:r>
              <a:rPr lang="en-US" sz="3000" spc="-117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000" spc="-129" dirty="0">
                <a:solidFill>
                  <a:srgbClr val="365F91"/>
                </a:solidFill>
                <a:latin typeface="Arial"/>
                <a:cs typeface="Arial"/>
              </a:rPr>
              <a:t>molecules, </a:t>
            </a:r>
            <a:r>
              <a:rPr sz="3000" spc="-25" dirty="0">
                <a:solidFill>
                  <a:srgbClr val="365F91"/>
                </a:solidFill>
                <a:latin typeface="Arial"/>
                <a:cs typeface="Arial"/>
              </a:rPr>
              <a:t>or </a:t>
            </a:r>
            <a:r>
              <a:rPr sz="3000" spc="-125" dirty="0">
                <a:solidFill>
                  <a:srgbClr val="365F91"/>
                </a:solidFill>
                <a:latin typeface="Arial"/>
                <a:cs typeface="Arial"/>
              </a:rPr>
              <a:t>ions </a:t>
            </a:r>
            <a:r>
              <a:rPr sz="3000" spc="-50" dirty="0">
                <a:solidFill>
                  <a:srgbClr val="365F91"/>
                </a:solidFill>
                <a:latin typeface="Arial"/>
                <a:cs typeface="Arial"/>
              </a:rPr>
              <a:t>enter</a:t>
            </a:r>
            <a:r>
              <a:rPr sz="3000" spc="-458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000" spc="-179" dirty="0">
                <a:solidFill>
                  <a:srgbClr val="365F91"/>
                </a:solidFill>
                <a:latin typeface="Arial"/>
                <a:cs typeface="Arial"/>
              </a:rPr>
              <a:t>some  </a:t>
            </a:r>
            <a:r>
              <a:rPr sz="3000" spc="-75" dirty="0">
                <a:solidFill>
                  <a:srgbClr val="365F91"/>
                </a:solidFill>
                <a:latin typeface="Arial"/>
                <a:cs typeface="Arial"/>
              </a:rPr>
              <a:t>bulk </a:t>
            </a:r>
            <a:r>
              <a:rPr sz="3000" spc="-187" dirty="0">
                <a:solidFill>
                  <a:srgbClr val="365F91"/>
                </a:solidFill>
                <a:latin typeface="Arial"/>
                <a:cs typeface="Arial"/>
              </a:rPr>
              <a:t>phase </a:t>
            </a:r>
            <a:r>
              <a:rPr sz="3000" spc="-83" dirty="0">
                <a:solidFill>
                  <a:srgbClr val="365F91"/>
                </a:solidFill>
                <a:latin typeface="Arial"/>
                <a:cs typeface="Arial"/>
              </a:rPr>
              <a:t>-</a:t>
            </a:r>
            <a:r>
              <a:rPr lang="en-US" sz="3000" spc="-83" dirty="0">
                <a:solidFill>
                  <a:srgbClr val="365F91"/>
                </a:solidFill>
                <a:latin typeface="Arial"/>
                <a:cs typeface="Arial"/>
              </a:rPr>
              <a:t>  </a:t>
            </a:r>
            <a:r>
              <a:rPr sz="3000" spc="-229" dirty="0">
                <a:solidFill>
                  <a:srgbClr val="365F91"/>
                </a:solidFill>
                <a:latin typeface="Arial"/>
                <a:cs typeface="Arial"/>
              </a:rPr>
              <a:t>gas, </a:t>
            </a:r>
            <a:r>
              <a:rPr sz="3000" spc="-42" dirty="0">
                <a:solidFill>
                  <a:srgbClr val="365F91"/>
                </a:solidFill>
                <a:latin typeface="Arial"/>
                <a:cs typeface="Arial"/>
              </a:rPr>
              <a:t>liquid, </a:t>
            </a:r>
            <a:r>
              <a:rPr sz="3000" spc="-25" dirty="0">
                <a:solidFill>
                  <a:srgbClr val="365F91"/>
                </a:solidFill>
                <a:latin typeface="Arial"/>
                <a:cs typeface="Arial"/>
              </a:rPr>
              <a:t>or </a:t>
            </a:r>
            <a:r>
              <a:rPr sz="3000" spc="-95" dirty="0">
                <a:solidFill>
                  <a:srgbClr val="365F91"/>
                </a:solidFill>
                <a:latin typeface="Arial"/>
                <a:cs typeface="Arial"/>
              </a:rPr>
              <a:t>solid</a:t>
            </a:r>
            <a:r>
              <a:rPr sz="3000" spc="-487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000" spc="-67" dirty="0">
                <a:solidFill>
                  <a:srgbClr val="365F91"/>
                </a:solidFill>
                <a:latin typeface="Arial"/>
                <a:cs typeface="Arial"/>
              </a:rPr>
              <a:t>material.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2500" y="125941"/>
            <a:ext cx="5016500" cy="5301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00"/>
          </a:p>
        </p:txBody>
      </p:sp>
      <p:sp>
        <p:nvSpPr>
          <p:cNvPr id="3" name="object 3"/>
          <p:cNvSpPr txBox="1"/>
          <p:nvPr/>
        </p:nvSpPr>
        <p:spPr>
          <a:xfrm>
            <a:off x="6286500" y="2314576"/>
            <a:ext cx="1938338" cy="1395681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0583" marR="4233">
              <a:spcBef>
                <a:spcPts val="83"/>
              </a:spcBef>
            </a:pPr>
            <a:r>
              <a:rPr sz="3000" spc="-83" dirty="0">
                <a:latin typeface="Arial"/>
                <a:cs typeface="Arial"/>
              </a:rPr>
              <a:t>Adsorption  </a:t>
            </a:r>
            <a:r>
              <a:rPr sz="3000" spc="-92" dirty="0">
                <a:latin typeface="Arial"/>
                <a:cs typeface="Arial"/>
              </a:rPr>
              <a:t>on</a:t>
            </a:r>
            <a:r>
              <a:rPr sz="3000" spc="-221" dirty="0">
                <a:latin typeface="Arial"/>
                <a:cs typeface="Arial"/>
              </a:rPr>
              <a:t> </a:t>
            </a:r>
            <a:r>
              <a:rPr sz="3000" spc="-87" dirty="0">
                <a:latin typeface="Arial"/>
                <a:cs typeface="Arial"/>
              </a:rPr>
              <a:t>activated  </a:t>
            </a:r>
            <a:r>
              <a:rPr sz="3000" spc="-125" dirty="0">
                <a:latin typeface="Arial"/>
                <a:cs typeface="Arial"/>
              </a:rPr>
              <a:t>charcoal.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9000" y="508000"/>
            <a:ext cx="5461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78058" y="1869017"/>
            <a:ext cx="1739371" cy="1395681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0583" marR="4233">
              <a:spcBef>
                <a:spcPts val="83"/>
              </a:spcBef>
            </a:pPr>
            <a:r>
              <a:rPr sz="3000" b="0" spc="-262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3000" b="0" spc="-170" dirty="0">
                <a:solidFill>
                  <a:srgbClr val="000000"/>
                </a:solidFill>
                <a:latin typeface="Arial"/>
                <a:cs typeface="Arial"/>
              </a:rPr>
              <a:t>bs</a:t>
            </a:r>
            <a:r>
              <a:rPr sz="3000" b="0" spc="-183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000" b="0" spc="46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3000" b="0" spc="-92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3000" b="0" spc="162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000" b="0" spc="12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000" b="0" spc="-75" dirty="0">
                <a:solidFill>
                  <a:srgbClr val="000000"/>
                </a:solidFill>
                <a:latin typeface="Arial"/>
                <a:cs typeface="Arial"/>
              </a:rPr>
              <a:t>on  </a:t>
            </a:r>
            <a:r>
              <a:rPr sz="3000" b="0" spc="-62" dirty="0">
                <a:solidFill>
                  <a:srgbClr val="000000"/>
                </a:solidFill>
                <a:latin typeface="Arial"/>
                <a:cs typeface="Arial"/>
              </a:rPr>
              <a:t>through </a:t>
            </a:r>
            <a:r>
              <a:rPr sz="3000" b="0" spc="-233" dirty="0">
                <a:solidFill>
                  <a:srgbClr val="000000"/>
                </a:solidFill>
                <a:latin typeface="Arial"/>
                <a:cs typeface="Arial"/>
              </a:rPr>
              <a:t>a  </a:t>
            </a:r>
            <a:r>
              <a:rPr sz="3000" b="0" spc="-117" dirty="0">
                <a:solidFill>
                  <a:srgbClr val="000000"/>
                </a:solidFill>
                <a:latin typeface="Arial"/>
                <a:cs typeface="Arial"/>
              </a:rPr>
              <a:t>membrane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61431" y="1406790"/>
            <a:ext cx="3261253" cy="1010179"/>
            <a:chOff x="2159317" y="1688147"/>
            <a:chExt cx="3913504" cy="1212215"/>
          </a:xfrm>
        </p:grpSpPr>
        <p:sp>
          <p:nvSpPr>
            <p:cNvPr id="3" name="object 3"/>
            <p:cNvSpPr/>
            <p:nvPr/>
          </p:nvSpPr>
          <p:spPr>
            <a:xfrm>
              <a:off x="2162809" y="2039620"/>
              <a:ext cx="3898900" cy="83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4" name="object 4"/>
            <p:cNvSpPr/>
            <p:nvPr/>
          </p:nvSpPr>
          <p:spPr>
            <a:xfrm>
              <a:off x="2162809" y="2047240"/>
              <a:ext cx="389890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5" name="object 5"/>
            <p:cNvSpPr/>
            <p:nvPr/>
          </p:nvSpPr>
          <p:spPr>
            <a:xfrm>
              <a:off x="2162809" y="2123440"/>
              <a:ext cx="389890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6" name="object 6"/>
            <p:cNvSpPr/>
            <p:nvPr/>
          </p:nvSpPr>
          <p:spPr>
            <a:xfrm>
              <a:off x="2162809" y="2199640"/>
              <a:ext cx="389890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7" name="object 7"/>
            <p:cNvSpPr/>
            <p:nvPr/>
          </p:nvSpPr>
          <p:spPr>
            <a:xfrm>
              <a:off x="2162809" y="2275840"/>
              <a:ext cx="389890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8" name="object 8"/>
            <p:cNvSpPr/>
            <p:nvPr/>
          </p:nvSpPr>
          <p:spPr>
            <a:xfrm>
              <a:off x="2162809" y="2352040"/>
              <a:ext cx="389890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9" name="object 9"/>
            <p:cNvSpPr/>
            <p:nvPr/>
          </p:nvSpPr>
          <p:spPr>
            <a:xfrm>
              <a:off x="2162809" y="2428240"/>
              <a:ext cx="389890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2162809" y="2504440"/>
              <a:ext cx="389890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2162809" y="2580640"/>
              <a:ext cx="389890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2162809" y="2656840"/>
              <a:ext cx="389890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2162809" y="2733040"/>
              <a:ext cx="3898900" cy="1536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2162809" y="2810510"/>
              <a:ext cx="3898900" cy="850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2164079" y="2038350"/>
              <a:ext cx="3903979" cy="857250"/>
            </a:xfrm>
            <a:custGeom>
              <a:avLst/>
              <a:gdLst/>
              <a:ahLst/>
              <a:cxnLst/>
              <a:rect l="l" t="t" r="r" b="b"/>
              <a:pathLst>
                <a:path w="3903979" h="857250">
                  <a:moveTo>
                    <a:pt x="1951990" y="857250"/>
                  </a:moveTo>
                  <a:lnTo>
                    <a:pt x="0" y="857250"/>
                  </a:lnTo>
                  <a:lnTo>
                    <a:pt x="0" y="0"/>
                  </a:lnTo>
                  <a:lnTo>
                    <a:pt x="3903979" y="0"/>
                  </a:lnTo>
                  <a:lnTo>
                    <a:pt x="3903979" y="857250"/>
                  </a:lnTo>
                  <a:lnTo>
                    <a:pt x="1951990" y="85725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2301239" y="1709420"/>
              <a:ext cx="320040" cy="318770"/>
            </a:xfrm>
            <a:custGeom>
              <a:avLst/>
              <a:gdLst/>
              <a:ahLst/>
              <a:cxnLst/>
              <a:rect l="l" t="t" r="r" b="b"/>
              <a:pathLst>
                <a:path w="320039" h="318769">
                  <a:moveTo>
                    <a:pt x="160020" y="0"/>
                  </a:moveTo>
                  <a:lnTo>
                    <a:pt x="108752" y="7853"/>
                  </a:lnTo>
                  <a:lnTo>
                    <a:pt x="64739" y="29911"/>
                  </a:lnTo>
                  <a:lnTo>
                    <a:pt x="30358" y="63916"/>
                  </a:lnTo>
                  <a:lnTo>
                    <a:pt x="7985" y="107614"/>
                  </a:lnTo>
                  <a:lnTo>
                    <a:pt x="0" y="158750"/>
                  </a:lnTo>
                  <a:lnTo>
                    <a:pt x="5591" y="202353"/>
                  </a:lnTo>
                  <a:lnTo>
                    <a:pt x="21448" y="240876"/>
                  </a:lnTo>
                  <a:lnTo>
                    <a:pt x="46196" y="273049"/>
                  </a:lnTo>
                  <a:lnTo>
                    <a:pt x="78457" y="297603"/>
                  </a:lnTo>
                  <a:lnTo>
                    <a:pt x="116857" y="313266"/>
                  </a:lnTo>
                  <a:lnTo>
                    <a:pt x="160020" y="318769"/>
                  </a:lnTo>
                  <a:lnTo>
                    <a:pt x="203182" y="313266"/>
                  </a:lnTo>
                  <a:lnTo>
                    <a:pt x="241582" y="297603"/>
                  </a:lnTo>
                  <a:lnTo>
                    <a:pt x="273843" y="273049"/>
                  </a:lnTo>
                  <a:lnTo>
                    <a:pt x="298591" y="240876"/>
                  </a:lnTo>
                  <a:lnTo>
                    <a:pt x="314448" y="202353"/>
                  </a:lnTo>
                  <a:lnTo>
                    <a:pt x="320040" y="158750"/>
                  </a:lnTo>
                  <a:lnTo>
                    <a:pt x="312054" y="107614"/>
                  </a:lnTo>
                  <a:lnTo>
                    <a:pt x="289681" y="63916"/>
                  </a:lnTo>
                  <a:lnTo>
                    <a:pt x="255300" y="29911"/>
                  </a:lnTo>
                  <a:lnTo>
                    <a:pt x="211287" y="7853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2301239" y="1709420"/>
              <a:ext cx="320040" cy="320040"/>
            </a:xfrm>
            <a:custGeom>
              <a:avLst/>
              <a:gdLst/>
              <a:ahLst/>
              <a:cxnLst/>
              <a:rect l="l" t="t" r="r" b="b"/>
              <a:pathLst>
                <a:path w="320039" h="320039">
                  <a:moveTo>
                    <a:pt x="160020" y="0"/>
                  </a:moveTo>
                  <a:lnTo>
                    <a:pt x="211287" y="7853"/>
                  </a:lnTo>
                  <a:lnTo>
                    <a:pt x="255300" y="29911"/>
                  </a:lnTo>
                  <a:lnTo>
                    <a:pt x="289681" y="63916"/>
                  </a:lnTo>
                  <a:lnTo>
                    <a:pt x="312054" y="107614"/>
                  </a:lnTo>
                  <a:lnTo>
                    <a:pt x="320040" y="158750"/>
                  </a:lnTo>
                  <a:lnTo>
                    <a:pt x="314448" y="202353"/>
                  </a:lnTo>
                  <a:lnTo>
                    <a:pt x="298591" y="240876"/>
                  </a:lnTo>
                  <a:lnTo>
                    <a:pt x="273843" y="273049"/>
                  </a:lnTo>
                  <a:lnTo>
                    <a:pt x="241582" y="297603"/>
                  </a:lnTo>
                  <a:lnTo>
                    <a:pt x="203182" y="313266"/>
                  </a:lnTo>
                  <a:lnTo>
                    <a:pt x="160020" y="318769"/>
                  </a:lnTo>
                  <a:lnTo>
                    <a:pt x="116857" y="313266"/>
                  </a:lnTo>
                  <a:lnTo>
                    <a:pt x="78457" y="297603"/>
                  </a:lnTo>
                  <a:lnTo>
                    <a:pt x="46196" y="273049"/>
                  </a:lnTo>
                  <a:lnTo>
                    <a:pt x="21448" y="240876"/>
                  </a:lnTo>
                  <a:lnTo>
                    <a:pt x="5591" y="202353"/>
                  </a:lnTo>
                  <a:lnTo>
                    <a:pt x="0" y="158750"/>
                  </a:lnTo>
                  <a:lnTo>
                    <a:pt x="7985" y="107614"/>
                  </a:lnTo>
                  <a:lnTo>
                    <a:pt x="30358" y="63916"/>
                  </a:lnTo>
                  <a:lnTo>
                    <a:pt x="64739" y="29911"/>
                  </a:lnTo>
                  <a:lnTo>
                    <a:pt x="108752" y="7853"/>
                  </a:lnTo>
                  <a:lnTo>
                    <a:pt x="160020" y="0"/>
                  </a:lnTo>
                  <a:close/>
                </a:path>
                <a:path w="320039" h="320039">
                  <a:moveTo>
                    <a:pt x="0" y="0"/>
                  </a:moveTo>
                  <a:lnTo>
                    <a:pt x="0" y="0"/>
                  </a:lnTo>
                </a:path>
                <a:path w="320039" h="320039">
                  <a:moveTo>
                    <a:pt x="320040" y="320039"/>
                  </a:moveTo>
                  <a:lnTo>
                    <a:pt x="320040" y="32003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2736849" y="1697990"/>
              <a:ext cx="318770" cy="320040"/>
            </a:xfrm>
            <a:custGeom>
              <a:avLst/>
              <a:gdLst/>
              <a:ahLst/>
              <a:cxnLst/>
              <a:rect l="l" t="t" r="r" b="b"/>
              <a:pathLst>
                <a:path w="318769" h="320039">
                  <a:moveTo>
                    <a:pt x="158750" y="0"/>
                  </a:moveTo>
                  <a:lnTo>
                    <a:pt x="107614" y="7985"/>
                  </a:lnTo>
                  <a:lnTo>
                    <a:pt x="63916" y="30358"/>
                  </a:lnTo>
                  <a:lnTo>
                    <a:pt x="29911" y="64739"/>
                  </a:lnTo>
                  <a:lnTo>
                    <a:pt x="7853" y="108752"/>
                  </a:lnTo>
                  <a:lnTo>
                    <a:pt x="0" y="160020"/>
                  </a:lnTo>
                  <a:lnTo>
                    <a:pt x="7853" y="211287"/>
                  </a:lnTo>
                  <a:lnTo>
                    <a:pt x="29911" y="255300"/>
                  </a:lnTo>
                  <a:lnTo>
                    <a:pt x="63916" y="289681"/>
                  </a:lnTo>
                  <a:lnTo>
                    <a:pt x="107614" y="312054"/>
                  </a:lnTo>
                  <a:lnTo>
                    <a:pt x="158750" y="320039"/>
                  </a:lnTo>
                  <a:lnTo>
                    <a:pt x="210017" y="312054"/>
                  </a:lnTo>
                  <a:lnTo>
                    <a:pt x="254030" y="289681"/>
                  </a:lnTo>
                  <a:lnTo>
                    <a:pt x="288411" y="255300"/>
                  </a:lnTo>
                  <a:lnTo>
                    <a:pt x="310784" y="211287"/>
                  </a:lnTo>
                  <a:lnTo>
                    <a:pt x="318769" y="160020"/>
                  </a:lnTo>
                  <a:lnTo>
                    <a:pt x="310784" y="108752"/>
                  </a:lnTo>
                  <a:lnTo>
                    <a:pt x="288411" y="64739"/>
                  </a:lnTo>
                  <a:lnTo>
                    <a:pt x="254030" y="30358"/>
                  </a:lnTo>
                  <a:lnTo>
                    <a:pt x="210017" y="7985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2736849" y="1697990"/>
              <a:ext cx="318770" cy="320040"/>
            </a:xfrm>
            <a:custGeom>
              <a:avLst/>
              <a:gdLst/>
              <a:ahLst/>
              <a:cxnLst/>
              <a:rect l="l" t="t" r="r" b="b"/>
              <a:pathLst>
                <a:path w="318769" h="320039">
                  <a:moveTo>
                    <a:pt x="158750" y="0"/>
                  </a:moveTo>
                  <a:lnTo>
                    <a:pt x="210017" y="7985"/>
                  </a:lnTo>
                  <a:lnTo>
                    <a:pt x="254030" y="30358"/>
                  </a:lnTo>
                  <a:lnTo>
                    <a:pt x="288411" y="64739"/>
                  </a:lnTo>
                  <a:lnTo>
                    <a:pt x="310784" y="108752"/>
                  </a:lnTo>
                  <a:lnTo>
                    <a:pt x="318769" y="160020"/>
                  </a:lnTo>
                  <a:lnTo>
                    <a:pt x="310784" y="211287"/>
                  </a:lnTo>
                  <a:lnTo>
                    <a:pt x="288411" y="255300"/>
                  </a:lnTo>
                  <a:lnTo>
                    <a:pt x="254030" y="289681"/>
                  </a:lnTo>
                  <a:lnTo>
                    <a:pt x="210017" y="312054"/>
                  </a:lnTo>
                  <a:lnTo>
                    <a:pt x="158750" y="320039"/>
                  </a:lnTo>
                  <a:lnTo>
                    <a:pt x="107614" y="312054"/>
                  </a:lnTo>
                  <a:lnTo>
                    <a:pt x="63916" y="289681"/>
                  </a:lnTo>
                  <a:lnTo>
                    <a:pt x="29911" y="255300"/>
                  </a:lnTo>
                  <a:lnTo>
                    <a:pt x="7853" y="211287"/>
                  </a:lnTo>
                  <a:lnTo>
                    <a:pt x="0" y="160020"/>
                  </a:lnTo>
                  <a:lnTo>
                    <a:pt x="7853" y="108752"/>
                  </a:lnTo>
                  <a:lnTo>
                    <a:pt x="29911" y="64739"/>
                  </a:lnTo>
                  <a:lnTo>
                    <a:pt x="63916" y="30358"/>
                  </a:lnTo>
                  <a:lnTo>
                    <a:pt x="107614" y="7985"/>
                  </a:lnTo>
                  <a:lnTo>
                    <a:pt x="158750" y="0"/>
                  </a:lnTo>
                  <a:close/>
                </a:path>
                <a:path w="318769" h="320039">
                  <a:moveTo>
                    <a:pt x="0" y="0"/>
                  </a:moveTo>
                  <a:lnTo>
                    <a:pt x="0" y="0"/>
                  </a:lnTo>
                </a:path>
                <a:path w="318769" h="320039">
                  <a:moveTo>
                    <a:pt x="318769" y="320039"/>
                  </a:moveTo>
                  <a:lnTo>
                    <a:pt x="318769" y="32003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208019" y="1705610"/>
              <a:ext cx="318770" cy="320040"/>
            </a:xfrm>
            <a:custGeom>
              <a:avLst/>
              <a:gdLst/>
              <a:ahLst/>
              <a:cxnLst/>
              <a:rect l="l" t="t" r="r" b="b"/>
              <a:pathLst>
                <a:path w="318770" h="320039">
                  <a:moveTo>
                    <a:pt x="160019" y="0"/>
                  </a:moveTo>
                  <a:lnTo>
                    <a:pt x="108752" y="7985"/>
                  </a:lnTo>
                  <a:lnTo>
                    <a:pt x="64739" y="30358"/>
                  </a:lnTo>
                  <a:lnTo>
                    <a:pt x="30358" y="64739"/>
                  </a:lnTo>
                  <a:lnTo>
                    <a:pt x="7985" y="108752"/>
                  </a:lnTo>
                  <a:lnTo>
                    <a:pt x="0" y="160019"/>
                  </a:lnTo>
                  <a:lnTo>
                    <a:pt x="7985" y="211287"/>
                  </a:lnTo>
                  <a:lnTo>
                    <a:pt x="30358" y="255300"/>
                  </a:lnTo>
                  <a:lnTo>
                    <a:pt x="64739" y="289681"/>
                  </a:lnTo>
                  <a:lnTo>
                    <a:pt x="108752" y="312054"/>
                  </a:lnTo>
                  <a:lnTo>
                    <a:pt x="160019" y="320039"/>
                  </a:lnTo>
                  <a:lnTo>
                    <a:pt x="211155" y="312054"/>
                  </a:lnTo>
                  <a:lnTo>
                    <a:pt x="254853" y="289681"/>
                  </a:lnTo>
                  <a:lnTo>
                    <a:pt x="288858" y="255300"/>
                  </a:lnTo>
                  <a:lnTo>
                    <a:pt x="310916" y="211287"/>
                  </a:lnTo>
                  <a:lnTo>
                    <a:pt x="318769" y="160019"/>
                  </a:lnTo>
                  <a:lnTo>
                    <a:pt x="310916" y="108752"/>
                  </a:lnTo>
                  <a:lnTo>
                    <a:pt x="288858" y="64739"/>
                  </a:lnTo>
                  <a:lnTo>
                    <a:pt x="254853" y="30358"/>
                  </a:lnTo>
                  <a:lnTo>
                    <a:pt x="211155" y="7985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3208019" y="1705610"/>
              <a:ext cx="320040" cy="320040"/>
            </a:xfrm>
            <a:custGeom>
              <a:avLst/>
              <a:gdLst/>
              <a:ahLst/>
              <a:cxnLst/>
              <a:rect l="l" t="t" r="r" b="b"/>
              <a:pathLst>
                <a:path w="320039" h="320039">
                  <a:moveTo>
                    <a:pt x="160019" y="0"/>
                  </a:moveTo>
                  <a:lnTo>
                    <a:pt x="211155" y="7985"/>
                  </a:lnTo>
                  <a:lnTo>
                    <a:pt x="254853" y="30358"/>
                  </a:lnTo>
                  <a:lnTo>
                    <a:pt x="288858" y="64739"/>
                  </a:lnTo>
                  <a:lnTo>
                    <a:pt x="310916" y="108752"/>
                  </a:lnTo>
                  <a:lnTo>
                    <a:pt x="318769" y="160019"/>
                  </a:lnTo>
                  <a:lnTo>
                    <a:pt x="310916" y="211287"/>
                  </a:lnTo>
                  <a:lnTo>
                    <a:pt x="288858" y="255300"/>
                  </a:lnTo>
                  <a:lnTo>
                    <a:pt x="254853" y="289681"/>
                  </a:lnTo>
                  <a:lnTo>
                    <a:pt x="211155" y="312054"/>
                  </a:lnTo>
                  <a:lnTo>
                    <a:pt x="160019" y="320039"/>
                  </a:lnTo>
                  <a:lnTo>
                    <a:pt x="108752" y="312054"/>
                  </a:lnTo>
                  <a:lnTo>
                    <a:pt x="64739" y="289681"/>
                  </a:lnTo>
                  <a:lnTo>
                    <a:pt x="30358" y="255300"/>
                  </a:lnTo>
                  <a:lnTo>
                    <a:pt x="7985" y="211287"/>
                  </a:lnTo>
                  <a:lnTo>
                    <a:pt x="0" y="160019"/>
                  </a:lnTo>
                  <a:lnTo>
                    <a:pt x="7985" y="108752"/>
                  </a:lnTo>
                  <a:lnTo>
                    <a:pt x="30358" y="64739"/>
                  </a:lnTo>
                  <a:lnTo>
                    <a:pt x="64739" y="30358"/>
                  </a:lnTo>
                  <a:lnTo>
                    <a:pt x="108752" y="7985"/>
                  </a:lnTo>
                  <a:lnTo>
                    <a:pt x="160019" y="0"/>
                  </a:lnTo>
                  <a:close/>
                </a:path>
                <a:path w="320039" h="320039">
                  <a:moveTo>
                    <a:pt x="0" y="0"/>
                  </a:moveTo>
                  <a:lnTo>
                    <a:pt x="0" y="0"/>
                  </a:lnTo>
                </a:path>
                <a:path w="320039" h="320039">
                  <a:moveTo>
                    <a:pt x="320040" y="320039"/>
                  </a:moveTo>
                  <a:lnTo>
                    <a:pt x="320040" y="32003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3731259" y="1713230"/>
              <a:ext cx="320040" cy="318770"/>
            </a:xfrm>
            <a:custGeom>
              <a:avLst/>
              <a:gdLst/>
              <a:ahLst/>
              <a:cxnLst/>
              <a:rect l="l" t="t" r="r" b="b"/>
              <a:pathLst>
                <a:path w="320039" h="318769">
                  <a:moveTo>
                    <a:pt x="160019" y="0"/>
                  </a:moveTo>
                  <a:lnTo>
                    <a:pt x="108752" y="7853"/>
                  </a:lnTo>
                  <a:lnTo>
                    <a:pt x="64739" y="29911"/>
                  </a:lnTo>
                  <a:lnTo>
                    <a:pt x="30358" y="63916"/>
                  </a:lnTo>
                  <a:lnTo>
                    <a:pt x="7985" y="107614"/>
                  </a:lnTo>
                  <a:lnTo>
                    <a:pt x="0" y="158750"/>
                  </a:lnTo>
                  <a:lnTo>
                    <a:pt x="7985" y="210017"/>
                  </a:lnTo>
                  <a:lnTo>
                    <a:pt x="30358" y="254030"/>
                  </a:lnTo>
                  <a:lnTo>
                    <a:pt x="64739" y="288411"/>
                  </a:lnTo>
                  <a:lnTo>
                    <a:pt x="108752" y="310784"/>
                  </a:lnTo>
                  <a:lnTo>
                    <a:pt x="160019" y="318770"/>
                  </a:lnTo>
                  <a:lnTo>
                    <a:pt x="211287" y="310784"/>
                  </a:lnTo>
                  <a:lnTo>
                    <a:pt x="255300" y="288411"/>
                  </a:lnTo>
                  <a:lnTo>
                    <a:pt x="289681" y="254030"/>
                  </a:lnTo>
                  <a:lnTo>
                    <a:pt x="312054" y="210017"/>
                  </a:lnTo>
                  <a:lnTo>
                    <a:pt x="320039" y="158750"/>
                  </a:lnTo>
                  <a:lnTo>
                    <a:pt x="312054" y="107614"/>
                  </a:lnTo>
                  <a:lnTo>
                    <a:pt x="289681" y="63916"/>
                  </a:lnTo>
                  <a:lnTo>
                    <a:pt x="255300" y="29911"/>
                  </a:lnTo>
                  <a:lnTo>
                    <a:pt x="211287" y="7853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3731259" y="1713230"/>
              <a:ext cx="320040" cy="318770"/>
            </a:xfrm>
            <a:custGeom>
              <a:avLst/>
              <a:gdLst/>
              <a:ahLst/>
              <a:cxnLst/>
              <a:rect l="l" t="t" r="r" b="b"/>
              <a:pathLst>
                <a:path w="320039" h="318769">
                  <a:moveTo>
                    <a:pt x="160019" y="0"/>
                  </a:moveTo>
                  <a:lnTo>
                    <a:pt x="211287" y="7853"/>
                  </a:lnTo>
                  <a:lnTo>
                    <a:pt x="255300" y="29911"/>
                  </a:lnTo>
                  <a:lnTo>
                    <a:pt x="289681" y="63916"/>
                  </a:lnTo>
                  <a:lnTo>
                    <a:pt x="312054" y="107614"/>
                  </a:lnTo>
                  <a:lnTo>
                    <a:pt x="320039" y="158750"/>
                  </a:lnTo>
                  <a:lnTo>
                    <a:pt x="312054" y="210017"/>
                  </a:lnTo>
                  <a:lnTo>
                    <a:pt x="289681" y="254030"/>
                  </a:lnTo>
                  <a:lnTo>
                    <a:pt x="255300" y="288411"/>
                  </a:lnTo>
                  <a:lnTo>
                    <a:pt x="211287" y="310784"/>
                  </a:lnTo>
                  <a:lnTo>
                    <a:pt x="160019" y="318770"/>
                  </a:lnTo>
                  <a:lnTo>
                    <a:pt x="108752" y="310784"/>
                  </a:lnTo>
                  <a:lnTo>
                    <a:pt x="64739" y="288411"/>
                  </a:lnTo>
                  <a:lnTo>
                    <a:pt x="30358" y="254030"/>
                  </a:lnTo>
                  <a:lnTo>
                    <a:pt x="7985" y="210017"/>
                  </a:lnTo>
                  <a:lnTo>
                    <a:pt x="0" y="158750"/>
                  </a:lnTo>
                  <a:lnTo>
                    <a:pt x="7985" y="107614"/>
                  </a:lnTo>
                  <a:lnTo>
                    <a:pt x="30358" y="63916"/>
                  </a:lnTo>
                  <a:lnTo>
                    <a:pt x="64739" y="29911"/>
                  </a:lnTo>
                  <a:lnTo>
                    <a:pt x="108752" y="7853"/>
                  </a:lnTo>
                  <a:lnTo>
                    <a:pt x="160019" y="0"/>
                  </a:lnTo>
                  <a:close/>
                </a:path>
                <a:path w="320039" h="318769">
                  <a:moveTo>
                    <a:pt x="0" y="0"/>
                  </a:moveTo>
                  <a:lnTo>
                    <a:pt x="0" y="0"/>
                  </a:lnTo>
                </a:path>
                <a:path w="320039" h="318769">
                  <a:moveTo>
                    <a:pt x="320039" y="318770"/>
                  </a:moveTo>
                  <a:lnTo>
                    <a:pt x="320039" y="31877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236719" y="1724660"/>
              <a:ext cx="320040" cy="318770"/>
            </a:xfrm>
            <a:custGeom>
              <a:avLst/>
              <a:gdLst/>
              <a:ahLst/>
              <a:cxnLst/>
              <a:rect l="l" t="t" r="r" b="b"/>
              <a:pathLst>
                <a:path w="320039" h="318769">
                  <a:moveTo>
                    <a:pt x="160019" y="0"/>
                  </a:moveTo>
                  <a:lnTo>
                    <a:pt x="108752" y="7853"/>
                  </a:lnTo>
                  <a:lnTo>
                    <a:pt x="64739" y="29911"/>
                  </a:lnTo>
                  <a:lnTo>
                    <a:pt x="30358" y="63916"/>
                  </a:lnTo>
                  <a:lnTo>
                    <a:pt x="7985" y="107614"/>
                  </a:lnTo>
                  <a:lnTo>
                    <a:pt x="0" y="158750"/>
                  </a:lnTo>
                  <a:lnTo>
                    <a:pt x="7985" y="210017"/>
                  </a:lnTo>
                  <a:lnTo>
                    <a:pt x="30358" y="254030"/>
                  </a:lnTo>
                  <a:lnTo>
                    <a:pt x="64739" y="288411"/>
                  </a:lnTo>
                  <a:lnTo>
                    <a:pt x="108752" y="310784"/>
                  </a:lnTo>
                  <a:lnTo>
                    <a:pt x="160019" y="318769"/>
                  </a:lnTo>
                  <a:lnTo>
                    <a:pt x="211287" y="310784"/>
                  </a:lnTo>
                  <a:lnTo>
                    <a:pt x="255300" y="288411"/>
                  </a:lnTo>
                  <a:lnTo>
                    <a:pt x="289681" y="254030"/>
                  </a:lnTo>
                  <a:lnTo>
                    <a:pt x="312054" y="210017"/>
                  </a:lnTo>
                  <a:lnTo>
                    <a:pt x="320039" y="158750"/>
                  </a:lnTo>
                  <a:lnTo>
                    <a:pt x="312054" y="107614"/>
                  </a:lnTo>
                  <a:lnTo>
                    <a:pt x="289681" y="63916"/>
                  </a:lnTo>
                  <a:lnTo>
                    <a:pt x="255300" y="29911"/>
                  </a:lnTo>
                  <a:lnTo>
                    <a:pt x="211287" y="7853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4236719" y="1724660"/>
              <a:ext cx="320040" cy="318770"/>
            </a:xfrm>
            <a:custGeom>
              <a:avLst/>
              <a:gdLst/>
              <a:ahLst/>
              <a:cxnLst/>
              <a:rect l="l" t="t" r="r" b="b"/>
              <a:pathLst>
                <a:path w="320039" h="318769">
                  <a:moveTo>
                    <a:pt x="160019" y="0"/>
                  </a:moveTo>
                  <a:lnTo>
                    <a:pt x="211287" y="7853"/>
                  </a:lnTo>
                  <a:lnTo>
                    <a:pt x="255300" y="29911"/>
                  </a:lnTo>
                  <a:lnTo>
                    <a:pt x="289681" y="63916"/>
                  </a:lnTo>
                  <a:lnTo>
                    <a:pt x="312054" y="107614"/>
                  </a:lnTo>
                  <a:lnTo>
                    <a:pt x="320039" y="158750"/>
                  </a:lnTo>
                  <a:lnTo>
                    <a:pt x="312054" y="210017"/>
                  </a:lnTo>
                  <a:lnTo>
                    <a:pt x="289681" y="254030"/>
                  </a:lnTo>
                  <a:lnTo>
                    <a:pt x="255300" y="288411"/>
                  </a:lnTo>
                  <a:lnTo>
                    <a:pt x="211287" y="310784"/>
                  </a:lnTo>
                  <a:lnTo>
                    <a:pt x="160019" y="318769"/>
                  </a:lnTo>
                  <a:lnTo>
                    <a:pt x="108752" y="310784"/>
                  </a:lnTo>
                  <a:lnTo>
                    <a:pt x="64739" y="288411"/>
                  </a:lnTo>
                  <a:lnTo>
                    <a:pt x="30358" y="254030"/>
                  </a:lnTo>
                  <a:lnTo>
                    <a:pt x="7985" y="210017"/>
                  </a:lnTo>
                  <a:lnTo>
                    <a:pt x="0" y="158750"/>
                  </a:lnTo>
                  <a:lnTo>
                    <a:pt x="7985" y="107614"/>
                  </a:lnTo>
                  <a:lnTo>
                    <a:pt x="30358" y="63916"/>
                  </a:lnTo>
                  <a:lnTo>
                    <a:pt x="64739" y="29911"/>
                  </a:lnTo>
                  <a:lnTo>
                    <a:pt x="108752" y="7853"/>
                  </a:lnTo>
                  <a:lnTo>
                    <a:pt x="160019" y="0"/>
                  </a:lnTo>
                  <a:close/>
                </a:path>
                <a:path w="320039" h="318769">
                  <a:moveTo>
                    <a:pt x="0" y="0"/>
                  </a:moveTo>
                  <a:lnTo>
                    <a:pt x="0" y="0"/>
                  </a:lnTo>
                </a:path>
                <a:path w="320039" h="318769">
                  <a:moveTo>
                    <a:pt x="320039" y="318769"/>
                  </a:moveTo>
                  <a:lnTo>
                    <a:pt x="320039" y="31876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4725669" y="1708150"/>
              <a:ext cx="318770" cy="318770"/>
            </a:xfrm>
            <a:custGeom>
              <a:avLst/>
              <a:gdLst/>
              <a:ahLst/>
              <a:cxnLst/>
              <a:rect l="l" t="t" r="r" b="b"/>
              <a:pathLst>
                <a:path w="318770" h="318769">
                  <a:moveTo>
                    <a:pt x="160019" y="0"/>
                  </a:moveTo>
                  <a:lnTo>
                    <a:pt x="116857" y="5503"/>
                  </a:lnTo>
                  <a:lnTo>
                    <a:pt x="78457" y="21166"/>
                  </a:lnTo>
                  <a:lnTo>
                    <a:pt x="46196" y="45719"/>
                  </a:lnTo>
                  <a:lnTo>
                    <a:pt x="21448" y="77893"/>
                  </a:lnTo>
                  <a:lnTo>
                    <a:pt x="5591" y="116416"/>
                  </a:lnTo>
                  <a:lnTo>
                    <a:pt x="0" y="160020"/>
                  </a:lnTo>
                  <a:lnTo>
                    <a:pt x="7985" y="211155"/>
                  </a:lnTo>
                  <a:lnTo>
                    <a:pt x="30358" y="254853"/>
                  </a:lnTo>
                  <a:lnTo>
                    <a:pt x="64739" y="288858"/>
                  </a:lnTo>
                  <a:lnTo>
                    <a:pt x="108752" y="310916"/>
                  </a:lnTo>
                  <a:lnTo>
                    <a:pt x="160019" y="318770"/>
                  </a:lnTo>
                  <a:lnTo>
                    <a:pt x="211155" y="310916"/>
                  </a:lnTo>
                  <a:lnTo>
                    <a:pt x="254853" y="288858"/>
                  </a:lnTo>
                  <a:lnTo>
                    <a:pt x="288858" y="254853"/>
                  </a:lnTo>
                  <a:lnTo>
                    <a:pt x="310916" y="211155"/>
                  </a:lnTo>
                  <a:lnTo>
                    <a:pt x="318769" y="160020"/>
                  </a:lnTo>
                  <a:lnTo>
                    <a:pt x="310916" y="108264"/>
                  </a:lnTo>
                  <a:lnTo>
                    <a:pt x="288858" y="64190"/>
                  </a:lnTo>
                  <a:lnTo>
                    <a:pt x="254853" y="29992"/>
                  </a:lnTo>
                  <a:lnTo>
                    <a:pt x="211155" y="7863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27" name="object 27"/>
            <p:cNvSpPr/>
            <p:nvPr/>
          </p:nvSpPr>
          <p:spPr>
            <a:xfrm>
              <a:off x="4725669" y="1708150"/>
              <a:ext cx="320040" cy="318770"/>
            </a:xfrm>
            <a:custGeom>
              <a:avLst/>
              <a:gdLst/>
              <a:ahLst/>
              <a:cxnLst/>
              <a:rect l="l" t="t" r="r" b="b"/>
              <a:pathLst>
                <a:path w="320039" h="318769">
                  <a:moveTo>
                    <a:pt x="160019" y="0"/>
                  </a:moveTo>
                  <a:lnTo>
                    <a:pt x="211155" y="7863"/>
                  </a:lnTo>
                  <a:lnTo>
                    <a:pt x="254853" y="29992"/>
                  </a:lnTo>
                  <a:lnTo>
                    <a:pt x="288858" y="64190"/>
                  </a:lnTo>
                  <a:lnTo>
                    <a:pt x="310916" y="108264"/>
                  </a:lnTo>
                  <a:lnTo>
                    <a:pt x="318769" y="160020"/>
                  </a:lnTo>
                  <a:lnTo>
                    <a:pt x="310916" y="211155"/>
                  </a:lnTo>
                  <a:lnTo>
                    <a:pt x="288858" y="254853"/>
                  </a:lnTo>
                  <a:lnTo>
                    <a:pt x="254853" y="288858"/>
                  </a:lnTo>
                  <a:lnTo>
                    <a:pt x="211155" y="310916"/>
                  </a:lnTo>
                  <a:lnTo>
                    <a:pt x="160019" y="318770"/>
                  </a:lnTo>
                  <a:lnTo>
                    <a:pt x="108752" y="310916"/>
                  </a:lnTo>
                  <a:lnTo>
                    <a:pt x="64739" y="288858"/>
                  </a:lnTo>
                  <a:lnTo>
                    <a:pt x="30358" y="254853"/>
                  </a:lnTo>
                  <a:lnTo>
                    <a:pt x="7985" y="211155"/>
                  </a:lnTo>
                  <a:lnTo>
                    <a:pt x="0" y="160020"/>
                  </a:lnTo>
                  <a:lnTo>
                    <a:pt x="5591" y="116416"/>
                  </a:lnTo>
                  <a:lnTo>
                    <a:pt x="21448" y="77893"/>
                  </a:lnTo>
                  <a:lnTo>
                    <a:pt x="46196" y="45719"/>
                  </a:lnTo>
                  <a:lnTo>
                    <a:pt x="78457" y="21166"/>
                  </a:lnTo>
                  <a:lnTo>
                    <a:pt x="116857" y="5503"/>
                  </a:lnTo>
                  <a:lnTo>
                    <a:pt x="160019" y="0"/>
                  </a:lnTo>
                  <a:close/>
                </a:path>
                <a:path w="320039" h="318769">
                  <a:moveTo>
                    <a:pt x="0" y="0"/>
                  </a:moveTo>
                  <a:lnTo>
                    <a:pt x="0" y="0"/>
                  </a:lnTo>
                </a:path>
                <a:path w="320039" h="318769">
                  <a:moveTo>
                    <a:pt x="320039" y="318770"/>
                  </a:moveTo>
                  <a:lnTo>
                    <a:pt x="320039" y="31877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28" name="object 28"/>
            <p:cNvSpPr/>
            <p:nvPr/>
          </p:nvSpPr>
          <p:spPr>
            <a:xfrm>
              <a:off x="5218429" y="1692910"/>
              <a:ext cx="318770" cy="318770"/>
            </a:xfrm>
            <a:custGeom>
              <a:avLst/>
              <a:gdLst/>
              <a:ahLst/>
              <a:cxnLst/>
              <a:rect l="l" t="t" r="r" b="b"/>
              <a:pathLst>
                <a:path w="318770" h="318769">
                  <a:moveTo>
                    <a:pt x="158750" y="0"/>
                  </a:moveTo>
                  <a:lnTo>
                    <a:pt x="107614" y="7853"/>
                  </a:lnTo>
                  <a:lnTo>
                    <a:pt x="63916" y="29911"/>
                  </a:lnTo>
                  <a:lnTo>
                    <a:pt x="29911" y="63916"/>
                  </a:lnTo>
                  <a:lnTo>
                    <a:pt x="7853" y="107614"/>
                  </a:lnTo>
                  <a:lnTo>
                    <a:pt x="0" y="158750"/>
                  </a:lnTo>
                  <a:lnTo>
                    <a:pt x="7853" y="210017"/>
                  </a:lnTo>
                  <a:lnTo>
                    <a:pt x="29911" y="254030"/>
                  </a:lnTo>
                  <a:lnTo>
                    <a:pt x="63916" y="288411"/>
                  </a:lnTo>
                  <a:lnTo>
                    <a:pt x="107614" y="310784"/>
                  </a:lnTo>
                  <a:lnTo>
                    <a:pt x="158750" y="318769"/>
                  </a:lnTo>
                  <a:lnTo>
                    <a:pt x="202353" y="313178"/>
                  </a:lnTo>
                  <a:lnTo>
                    <a:pt x="240876" y="297321"/>
                  </a:lnTo>
                  <a:lnTo>
                    <a:pt x="273050" y="272573"/>
                  </a:lnTo>
                  <a:lnTo>
                    <a:pt x="297603" y="240312"/>
                  </a:lnTo>
                  <a:lnTo>
                    <a:pt x="313266" y="201912"/>
                  </a:lnTo>
                  <a:lnTo>
                    <a:pt x="318770" y="158750"/>
                  </a:lnTo>
                  <a:lnTo>
                    <a:pt x="310906" y="107614"/>
                  </a:lnTo>
                  <a:lnTo>
                    <a:pt x="288777" y="63916"/>
                  </a:lnTo>
                  <a:lnTo>
                    <a:pt x="254579" y="29911"/>
                  </a:lnTo>
                  <a:lnTo>
                    <a:pt x="210505" y="7853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5218429" y="1692910"/>
              <a:ext cx="318770" cy="318770"/>
            </a:xfrm>
            <a:custGeom>
              <a:avLst/>
              <a:gdLst/>
              <a:ahLst/>
              <a:cxnLst/>
              <a:rect l="l" t="t" r="r" b="b"/>
              <a:pathLst>
                <a:path w="318770" h="318769">
                  <a:moveTo>
                    <a:pt x="158750" y="0"/>
                  </a:moveTo>
                  <a:lnTo>
                    <a:pt x="210505" y="7853"/>
                  </a:lnTo>
                  <a:lnTo>
                    <a:pt x="254579" y="29911"/>
                  </a:lnTo>
                  <a:lnTo>
                    <a:pt x="288777" y="63916"/>
                  </a:lnTo>
                  <a:lnTo>
                    <a:pt x="310906" y="107614"/>
                  </a:lnTo>
                  <a:lnTo>
                    <a:pt x="318770" y="158750"/>
                  </a:lnTo>
                  <a:lnTo>
                    <a:pt x="313266" y="201912"/>
                  </a:lnTo>
                  <a:lnTo>
                    <a:pt x="297603" y="240312"/>
                  </a:lnTo>
                  <a:lnTo>
                    <a:pt x="273050" y="272573"/>
                  </a:lnTo>
                  <a:lnTo>
                    <a:pt x="240876" y="297321"/>
                  </a:lnTo>
                  <a:lnTo>
                    <a:pt x="202353" y="313178"/>
                  </a:lnTo>
                  <a:lnTo>
                    <a:pt x="158750" y="318769"/>
                  </a:lnTo>
                  <a:lnTo>
                    <a:pt x="107614" y="310784"/>
                  </a:lnTo>
                  <a:lnTo>
                    <a:pt x="63916" y="288411"/>
                  </a:lnTo>
                  <a:lnTo>
                    <a:pt x="29911" y="254030"/>
                  </a:lnTo>
                  <a:lnTo>
                    <a:pt x="7853" y="210017"/>
                  </a:lnTo>
                  <a:lnTo>
                    <a:pt x="0" y="158750"/>
                  </a:lnTo>
                  <a:lnTo>
                    <a:pt x="7853" y="107614"/>
                  </a:lnTo>
                  <a:lnTo>
                    <a:pt x="29911" y="63916"/>
                  </a:lnTo>
                  <a:lnTo>
                    <a:pt x="63916" y="29911"/>
                  </a:lnTo>
                  <a:lnTo>
                    <a:pt x="107614" y="7853"/>
                  </a:lnTo>
                  <a:lnTo>
                    <a:pt x="158750" y="0"/>
                  </a:lnTo>
                  <a:close/>
                </a:path>
                <a:path w="318770" h="318769">
                  <a:moveTo>
                    <a:pt x="0" y="0"/>
                  </a:moveTo>
                  <a:lnTo>
                    <a:pt x="0" y="0"/>
                  </a:lnTo>
                </a:path>
                <a:path w="318770" h="318769">
                  <a:moveTo>
                    <a:pt x="318770" y="318769"/>
                  </a:moveTo>
                  <a:lnTo>
                    <a:pt x="318770" y="31876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5675629" y="1704340"/>
              <a:ext cx="318770" cy="320040"/>
            </a:xfrm>
            <a:custGeom>
              <a:avLst/>
              <a:gdLst/>
              <a:ahLst/>
              <a:cxnLst/>
              <a:rect l="l" t="t" r="r" b="b"/>
              <a:pathLst>
                <a:path w="318770" h="320039">
                  <a:moveTo>
                    <a:pt x="158750" y="0"/>
                  </a:moveTo>
                  <a:lnTo>
                    <a:pt x="107614" y="7985"/>
                  </a:lnTo>
                  <a:lnTo>
                    <a:pt x="63916" y="30358"/>
                  </a:lnTo>
                  <a:lnTo>
                    <a:pt x="29911" y="64739"/>
                  </a:lnTo>
                  <a:lnTo>
                    <a:pt x="7853" y="108752"/>
                  </a:lnTo>
                  <a:lnTo>
                    <a:pt x="0" y="160020"/>
                  </a:lnTo>
                  <a:lnTo>
                    <a:pt x="7853" y="211287"/>
                  </a:lnTo>
                  <a:lnTo>
                    <a:pt x="29911" y="255300"/>
                  </a:lnTo>
                  <a:lnTo>
                    <a:pt x="63916" y="289681"/>
                  </a:lnTo>
                  <a:lnTo>
                    <a:pt x="107614" y="312054"/>
                  </a:lnTo>
                  <a:lnTo>
                    <a:pt x="158750" y="320039"/>
                  </a:lnTo>
                  <a:lnTo>
                    <a:pt x="202353" y="314448"/>
                  </a:lnTo>
                  <a:lnTo>
                    <a:pt x="240876" y="298591"/>
                  </a:lnTo>
                  <a:lnTo>
                    <a:pt x="273050" y="273843"/>
                  </a:lnTo>
                  <a:lnTo>
                    <a:pt x="297603" y="241582"/>
                  </a:lnTo>
                  <a:lnTo>
                    <a:pt x="313266" y="203182"/>
                  </a:lnTo>
                  <a:lnTo>
                    <a:pt x="318770" y="160020"/>
                  </a:lnTo>
                  <a:lnTo>
                    <a:pt x="313266" y="116857"/>
                  </a:lnTo>
                  <a:lnTo>
                    <a:pt x="297603" y="78457"/>
                  </a:lnTo>
                  <a:lnTo>
                    <a:pt x="273050" y="46196"/>
                  </a:lnTo>
                  <a:lnTo>
                    <a:pt x="240876" y="21448"/>
                  </a:lnTo>
                  <a:lnTo>
                    <a:pt x="202353" y="5591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31" name="object 31"/>
            <p:cNvSpPr/>
            <p:nvPr/>
          </p:nvSpPr>
          <p:spPr>
            <a:xfrm>
              <a:off x="5675629" y="1704340"/>
              <a:ext cx="318770" cy="320040"/>
            </a:xfrm>
            <a:custGeom>
              <a:avLst/>
              <a:gdLst/>
              <a:ahLst/>
              <a:cxnLst/>
              <a:rect l="l" t="t" r="r" b="b"/>
              <a:pathLst>
                <a:path w="318770" h="320039">
                  <a:moveTo>
                    <a:pt x="158750" y="0"/>
                  </a:moveTo>
                  <a:lnTo>
                    <a:pt x="202353" y="5591"/>
                  </a:lnTo>
                  <a:lnTo>
                    <a:pt x="240876" y="21448"/>
                  </a:lnTo>
                  <a:lnTo>
                    <a:pt x="273050" y="46196"/>
                  </a:lnTo>
                  <a:lnTo>
                    <a:pt x="297603" y="78457"/>
                  </a:lnTo>
                  <a:lnTo>
                    <a:pt x="313266" y="116857"/>
                  </a:lnTo>
                  <a:lnTo>
                    <a:pt x="318770" y="160020"/>
                  </a:lnTo>
                  <a:lnTo>
                    <a:pt x="313266" y="203182"/>
                  </a:lnTo>
                  <a:lnTo>
                    <a:pt x="297603" y="241582"/>
                  </a:lnTo>
                  <a:lnTo>
                    <a:pt x="273050" y="273843"/>
                  </a:lnTo>
                  <a:lnTo>
                    <a:pt x="240876" y="298591"/>
                  </a:lnTo>
                  <a:lnTo>
                    <a:pt x="202353" y="314448"/>
                  </a:lnTo>
                  <a:lnTo>
                    <a:pt x="158750" y="320039"/>
                  </a:lnTo>
                  <a:lnTo>
                    <a:pt x="107614" y="312054"/>
                  </a:lnTo>
                  <a:lnTo>
                    <a:pt x="63916" y="289681"/>
                  </a:lnTo>
                  <a:lnTo>
                    <a:pt x="29911" y="255300"/>
                  </a:lnTo>
                  <a:lnTo>
                    <a:pt x="7853" y="211287"/>
                  </a:lnTo>
                  <a:lnTo>
                    <a:pt x="0" y="160020"/>
                  </a:lnTo>
                  <a:lnTo>
                    <a:pt x="7853" y="108752"/>
                  </a:lnTo>
                  <a:lnTo>
                    <a:pt x="29911" y="64739"/>
                  </a:lnTo>
                  <a:lnTo>
                    <a:pt x="63916" y="30358"/>
                  </a:lnTo>
                  <a:lnTo>
                    <a:pt x="107614" y="7985"/>
                  </a:lnTo>
                  <a:lnTo>
                    <a:pt x="158750" y="0"/>
                  </a:lnTo>
                  <a:close/>
                </a:path>
                <a:path w="318770" h="320039">
                  <a:moveTo>
                    <a:pt x="0" y="0"/>
                  </a:moveTo>
                  <a:lnTo>
                    <a:pt x="0" y="0"/>
                  </a:lnTo>
                </a:path>
                <a:path w="318770" h="320039">
                  <a:moveTo>
                    <a:pt x="318770" y="320039"/>
                  </a:moveTo>
                  <a:lnTo>
                    <a:pt x="318770" y="32003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</p:grp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3747559" y="219075"/>
            <a:ext cx="1165754" cy="318463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0583">
              <a:spcBef>
                <a:spcPts val="83"/>
              </a:spcBef>
            </a:pPr>
            <a:r>
              <a:rPr sz="2000" b="0" spc="-137" dirty="0">
                <a:solidFill>
                  <a:srgbClr val="000000"/>
                </a:solidFill>
                <a:latin typeface="Arial"/>
                <a:cs typeface="Arial"/>
              </a:rPr>
              <a:t>Ads</a:t>
            </a:r>
            <a:r>
              <a:rPr sz="2000" b="0" spc="-146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b="0" spc="37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2000" b="0" spc="-75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2000" b="0" spc="112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2000" b="0" spc="-17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2000" b="0" spc="-42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b="0" spc="-62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646173" y="3436748"/>
            <a:ext cx="3272896" cy="1901296"/>
            <a:chOff x="2261007" y="4124097"/>
            <a:chExt cx="3927475" cy="2281555"/>
          </a:xfrm>
        </p:grpSpPr>
        <p:sp>
          <p:nvSpPr>
            <p:cNvPr id="34" name="object 34"/>
            <p:cNvSpPr/>
            <p:nvPr/>
          </p:nvSpPr>
          <p:spPr>
            <a:xfrm>
              <a:off x="2265680" y="5326379"/>
              <a:ext cx="3917950" cy="1074420"/>
            </a:xfrm>
            <a:custGeom>
              <a:avLst/>
              <a:gdLst/>
              <a:ahLst/>
              <a:cxnLst/>
              <a:rect l="l" t="t" r="r" b="b"/>
              <a:pathLst>
                <a:path w="3917950" h="1074420">
                  <a:moveTo>
                    <a:pt x="3917950" y="0"/>
                  </a:moveTo>
                  <a:lnTo>
                    <a:pt x="0" y="0"/>
                  </a:lnTo>
                  <a:lnTo>
                    <a:pt x="0" y="1074420"/>
                  </a:lnTo>
                  <a:lnTo>
                    <a:pt x="3917950" y="107442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35" name="object 35"/>
            <p:cNvSpPr/>
            <p:nvPr/>
          </p:nvSpPr>
          <p:spPr>
            <a:xfrm>
              <a:off x="2265680" y="5326379"/>
              <a:ext cx="3917950" cy="1074420"/>
            </a:xfrm>
            <a:custGeom>
              <a:avLst/>
              <a:gdLst/>
              <a:ahLst/>
              <a:cxnLst/>
              <a:rect l="l" t="t" r="r" b="b"/>
              <a:pathLst>
                <a:path w="3917950" h="1074420">
                  <a:moveTo>
                    <a:pt x="1958340" y="1074420"/>
                  </a:moveTo>
                  <a:lnTo>
                    <a:pt x="0" y="1074420"/>
                  </a:lnTo>
                  <a:lnTo>
                    <a:pt x="0" y="0"/>
                  </a:lnTo>
                  <a:lnTo>
                    <a:pt x="3917950" y="0"/>
                  </a:lnTo>
                  <a:lnTo>
                    <a:pt x="3917950" y="1074420"/>
                  </a:lnTo>
                  <a:lnTo>
                    <a:pt x="1958340" y="107442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36" name="object 36"/>
            <p:cNvSpPr/>
            <p:nvPr/>
          </p:nvSpPr>
          <p:spPr>
            <a:xfrm>
              <a:off x="2700020" y="5513069"/>
              <a:ext cx="318770" cy="318770"/>
            </a:xfrm>
            <a:custGeom>
              <a:avLst/>
              <a:gdLst/>
              <a:ahLst/>
              <a:cxnLst/>
              <a:rect l="l" t="t" r="r" b="b"/>
              <a:pathLst>
                <a:path w="318769" h="318770">
                  <a:moveTo>
                    <a:pt x="160019" y="0"/>
                  </a:moveTo>
                  <a:lnTo>
                    <a:pt x="108752" y="7985"/>
                  </a:lnTo>
                  <a:lnTo>
                    <a:pt x="64739" y="30358"/>
                  </a:lnTo>
                  <a:lnTo>
                    <a:pt x="30358" y="64739"/>
                  </a:lnTo>
                  <a:lnTo>
                    <a:pt x="7985" y="108752"/>
                  </a:lnTo>
                  <a:lnTo>
                    <a:pt x="0" y="160019"/>
                  </a:lnTo>
                  <a:lnTo>
                    <a:pt x="7985" y="211155"/>
                  </a:lnTo>
                  <a:lnTo>
                    <a:pt x="30358" y="254853"/>
                  </a:lnTo>
                  <a:lnTo>
                    <a:pt x="64739" y="288858"/>
                  </a:lnTo>
                  <a:lnTo>
                    <a:pt x="108752" y="310916"/>
                  </a:lnTo>
                  <a:lnTo>
                    <a:pt x="160019" y="318769"/>
                  </a:lnTo>
                  <a:lnTo>
                    <a:pt x="211155" y="310916"/>
                  </a:lnTo>
                  <a:lnTo>
                    <a:pt x="254853" y="288858"/>
                  </a:lnTo>
                  <a:lnTo>
                    <a:pt x="288858" y="254853"/>
                  </a:lnTo>
                  <a:lnTo>
                    <a:pt x="310916" y="211155"/>
                  </a:lnTo>
                  <a:lnTo>
                    <a:pt x="318769" y="160019"/>
                  </a:lnTo>
                  <a:lnTo>
                    <a:pt x="310916" y="108752"/>
                  </a:lnTo>
                  <a:lnTo>
                    <a:pt x="288858" y="64739"/>
                  </a:lnTo>
                  <a:lnTo>
                    <a:pt x="254853" y="30358"/>
                  </a:lnTo>
                  <a:lnTo>
                    <a:pt x="211155" y="7985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37" name="object 37"/>
            <p:cNvSpPr/>
            <p:nvPr/>
          </p:nvSpPr>
          <p:spPr>
            <a:xfrm>
              <a:off x="2700020" y="5513069"/>
              <a:ext cx="320040" cy="320040"/>
            </a:xfrm>
            <a:custGeom>
              <a:avLst/>
              <a:gdLst/>
              <a:ahLst/>
              <a:cxnLst/>
              <a:rect l="l" t="t" r="r" b="b"/>
              <a:pathLst>
                <a:path w="320039" h="320039">
                  <a:moveTo>
                    <a:pt x="160019" y="0"/>
                  </a:moveTo>
                  <a:lnTo>
                    <a:pt x="211155" y="7985"/>
                  </a:lnTo>
                  <a:lnTo>
                    <a:pt x="254853" y="30358"/>
                  </a:lnTo>
                  <a:lnTo>
                    <a:pt x="288858" y="64739"/>
                  </a:lnTo>
                  <a:lnTo>
                    <a:pt x="310916" y="108752"/>
                  </a:lnTo>
                  <a:lnTo>
                    <a:pt x="318769" y="160019"/>
                  </a:lnTo>
                  <a:lnTo>
                    <a:pt x="310916" y="211155"/>
                  </a:lnTo>
                  <a:lnTo>
                    <a:pt x="288858" y="254853"/>
                  </a:lnTo>
                  <a:lnTo>
                    <a:pt x="254853" y="288858"/>
                  </a:lnTo>
                  <a:lnTo>
                    <a:pt x="211155" y="310916"/>
                  </a:lnTo>
                  <a:lnTo>
                    <a:pt x="160019" y="318769"/>
                  </a:lnTo>
                  <a:lnTo>
                    <a:pt x="108752" y="310916"/>
                  </a:lnTo>
                  <a:lnTo>
                    <a:pt x="64739" y="288858"/>
                  </a:lnTo>
                  <a:lnTo>
                    <a:pt x="30358" y="254853"/>
                  </a:lnTo>
                  <a:lnTo>
                    <a:pt x="7985" y="211155"/>
                  </a:lnTo>
                  <a:lnTo>
                    <a:pt x="0" y="160019"/>
                  </a:lnTo>
                  <a:lnTo>
                    <a:pt x="7985" y="108752"/>
                  </a:lnTo>
                  <a:lnTo>
                    <a:pt x="30358" y="64739"/>
                  </a:lnTo>
                  <a:lnTo>
                    <a:pt x="64739" y="30358"/>
                  </a:lnTo>
                  <a:lnTo>
                    <a:pt x="108752" y="7985"/>
                  </a:lnTo>
                  <a:lnTo>
                    <a:pt x="160019" y="0"/>
                  </a:lnTo>
                  <a:close/>
                </a:path>
                <a:path w="320039" h="320039">
                  <a:moveTo>
                    <a:pt x="0" y="0"/>
                  </a:moveTo>
                  <a:lnTo>
                    <a:pt x="0" y="0"/>
                  </a:lnTo>
                </a:path>
                <a:path w="320039" h="320039">
                  <a:moveTo>
                    <a:pt x="320040" y="320039"/>
                  </a:moveTo>
                  <a:lnTo>
                    <a:pt x="320040" y="32003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38" name="object 38"/>
            <p:cNvSpPr/>
            <p:nvPr/>
          </p:nvSpPr>
          <p:spPr>
            <a:xfrm>
              <a:off x="3526790" y="6005829"/>
              <a:ext cx="320040" cy="318770"/>
            </a:xfrm>
            <a:custGeom>
              <a:avLst/>
              <a:gdLst/>
              <a:ahLst/>
              <a:cxnLst/>
              <a:rect l="l" t="t" r="r" b="b"/>
              <a:pathLst>
                <a:path w="320039" h="318770">
                  <a:moveTo>
                    <a:pt x="160020" y="0"/>
                  </a:moveTo>
                  <a:lnTo>
                    <a:pt x="108752" y="7853"/>
                  </a:lnTo>
                  <a:lnTo>
                    <a:pt x="64739" y="29911"/>
                  </a:lnTo>
                  <a:lnTo>
                    <a:pt x="30358" y="63916"/>
                  </a:lnTo>
                  <a:lnTo>
                    <a:pt x="7985" y="107614"/>
                  </a:lnTo>
                  <a:lnTo>
                    <a:pt x="0" y="158750"/>
                  </a:lnTo>
                  <a:lnTo>
                    <a:pt x="7985" y="210017"/>
                  </a:lnTo>
                  <a:lnTo>
                    <a:pt x="30358" y="254030"/>
                  </a:lnTo>
                  <a:lnTo>
                    <a:pt x="64739" y="288411"/>
                  </a:lnTo>
                  <a:lnTo>
                    <a:pt x="108752" y="310784"/>
                  </a:lnTo>
                  <a:lnTo>
                    <a:pt x="160020" y="318770"/>
                  </a:lnTo>
                  <a:lnTo>
                    <a:pt x="211287" y="310784"/>
                  </a:lnTo>
                  <a:lnTo>
                    <a:pt x="255300" y="288411"/>
                  </a:lnTo>
                  <a:lnTo>
                    <a:pt x="289681" y="254030"/>
                  </a:lnTo>
                  <a:lnTo>
                    <a:pt x="312054" y="210017"/>
                  </a:lnTo>
                  <a:lnTo>
                    <a:pt x="320039" y="158750"/>
                  </a:lnTo>
                  <a:lnTo>
                    <a:pt x="312054" y="107614"/>
                  </a:lnTo>
                  <a:lnTo>
                    <a:pt x="289681" y="63916"/>
                  </a:lnTo>
                  <a:lnTo>
                    <a:pt x="255300" y="29911"/>
                  </a:lnTo>
                  <a:lnTo>
                    <a:pt x="211287" y="7853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39" name="object 39"/>
            <p:cNvSpPr/>
            <p:nvPr/>
          </p:nvSpPr>
          <p:spPr>
            <a:xfrm>
              <a:off x="3526790" y="6005829"/>
              <a:ext cx="320040" cy="318770"/>
            </a:xfrm>
            <a:custGeom>
              <a:avLst/>
              <a:gdLst/>
              <a:ahLst/>
              <a:cxnLst/>
              <a:rect l="l" t="t" r="r" b="b"/>
              <a:pathLst>
                <a:path w="320039" h="318770">
                  <a:moveTo>
                    <a:pt x="160020" y="0"/>
                  </a:moveTo>
                  <a:lnTo>
                    <a:pt x="211287" y="7853"/>
                  </a:lnTo>
                  <a:lnTo>
                    <a:pt x="255300" y="29911"/>
                  </a:lnTo>
                  <a:lnTo>
                    <a:pt x="289681" y="63916"/>
                  </a:lnTo>
                  <a:lnTo>
                    <a:pt x="312054" y="107614"/>
                  </a:lnTo>
                  <a:lnTo>
                    <a:pt x="320039" y="158750"/>
                  </a:lnTo>
                  <a:lnTo>
                    <a:pt x="312054" y="210017"/>
                  </a:lnTo>
                  <a:lnTo>
                    <a:pt x="289681" y="254030"/>
                  </a:lnTo>
                  <a:lnTo>
                    <a:pt x="255300" y="288411"/>
                  </a:lnTo>
                  <a:lnTo>
                    <a:pt x="211287" y="310784"/>
                  </a:lnTo>
                  <a:lnTo>
                    <a:pt x="160020" y="318770"/>
                  </a:lnTo>
                  <a:lnTo>
                    <a:pt x="108752" y="310784"/>
                  </a:lnTo>
                  <a:lnTo>
                    <a:pt x="64739" y="288411"/>
                  </a:lnTo>
                  <a:lnTo>
                    <a:pt x="30358" y="254030"/>
                  </a:lnTo>
                  <a:lnTo>
                    <a:pt x="7985" y="210017"/>
                  </a:lnTo>
                  <a:lnTo>
                    <a:pt x="0" y="158750"/>
                  </a:lnTo>
                  <a:lnTo>
                    <a:pt x="7985" y="107614"/>
                  </a:lnTo>
                  <a:lnTo>
                    <a:pt x="30358" y="63916"/>
                  </a:lnTo>
                  <a:lnTo>
                    <a:pt x="64739" y="29911"/>
                  </a:lnTo>
                  <a:lnTo>
                    <a:pt x="108752" y="7853"/>
                  </a:lnTo>
                  <a:lnTo>
                    <a:pt x="160020" y="0"/>
                  </a:lnTo>
                  <a:close/>
                </a:path>
                <a:path w="320039" h="318770">
                  <a:moveTo>
                    <a:pt x="0" y="0"/>
                  </a:moveTo>
                  <a:lnTo>
                    <a:pt x="0" y="0"/>
                  </a:lnTo>
                </a:path>
                <a:path w="320039" h="318770">
                  <a:moveTo>
                    <a:pt x="320039" y="318770"/>
                  </a:moveTo>
                  <a:lnTo>
                    <a:pt x="320039" y="31877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40" name="object 40"/>
            <p:cNvSpPr/>
            <p:nvPr/>
          </p:nvSpPr>
          <p:spPr>
            <a:xfrm>
              <a:off x="3274060" y="5477509"/>
              <a:ext cx="318770" cy="318770"/>
            </a:xfrm>
            <a:custGeom>
              <a:avLst/>
              <a:gdLst/>
              <a:ahLst/>
              <a:cxnLst/>
              <a:rect l="l" t="t" r="r" b="b"/>
              <a:pathLst>
                <a:path w="318770" h="318770">
                  <a:moveTo>
                    <a:pt x="158750" y="0"/>
                  </a:moveTo>
                  <a:lnTo>
                    <a:pt x="107614" y="7853"/>
                  </a:lnTo>
                  <a:lnTo>
                    <a:pt x="63916" y="29911"/>
                  </a:lnTo>
                  <a:lnTo>
                    <a:pt x="29911" y="63916"/>
                  </a:lnTo>
                  <a:lnTo>
                    <a:pt x="7853" y="107614"/>
                  </a:lnTo>
                  <a:lnTo>
                    <a:pt x="0" y="158749"/>
                  </a:lnTo>
                  <a:lnTo>
                    <a:pt x="7853" y="210017"/>
                  </a:lnTo>
                  <a:lnTo>
                    <a:pt x="29911" y="254030"/>
                  </a:lnTo>
                  <a:lnTo>
                    <a:pt x="63916" y="288411"/>
                  </a:lnTo>
                  <a:lnTo>
                    <a:pt x="107614" y="310784"/>
                  </a:lnTo>
                  <a:lnTo>
                    <a:pt x="158750" y="318769"/>
                  </a:lnTo>
                  <a:lnTo>
                    <a:pt x="210017" y="310784"/>
                  </a:lnTo>
                  <a:lnTo>
                    <a:pt x="254030" y="288411"/>
                  </a:lnTo>
                  <a:lnTo>
                    <a:pt x="288411" y="254030"/>
                  </a:lnTo>
                  <a:lnTo>
                    <a:pt x="310784" y="210017"/>
                  </a:lnTo>
                  <a:lnTo>
                    <a:pt x="318769" y="158749"/>
                  </a:lnTo>
                  <a:lnTo>
                    <a:pt x="310784" y="107614"/>
                  </a:lnTo>
                  <a:lnTo>
                    <a:pt x="288411" y="63916"/>
                  </a:lnTo>
                  <a:lnTo>
                    <a:pt x="254030" y="29911"/>
                  </a:lnTo>
                  <a:lnTo>
                    <a:pt x="210017" y="7853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41" name="object 41"/>
            <p:cNvSpPr/>
            <p:nvPr/>
          </p:nvSpPr>
          <p:spPr>
            <a:xfrm>
              <a:off x="3274060" y="5477509"/>
              <a:ext cx="318770" cy="318770"/>
            </a:xfrm>
            <a:custGeom>
              <a:avLst/>
              <a:gdLst/>
              <a:ahLst/>
              <a:cxnLst/>
              <a:rect l="l" t="t" r="r" b="b"/>
              <a:pathLst>
                <a:path w="318770" h="318770">
                  <a:moveTo>
                    <a:pt x="158750" y="0"/>
                  </a:moveTo>
                  <a:lnTo>
                    <a:pt x="210017" y="7853"/>
                  </a:lnTo>
                  <a:lnTo>
                    <a:pt x="254030" y="29911"/>
                  </a:lnTo>
                  <a:lnTo>
                    <a:pt x="288411" y="63916"/>
                  </a:lnTo>
                  <a:lnTo>
                    <a:pt x="310784" y="107614"/>
                  </a:lnTo>
                  <a:lnTo>
                    <a:pt x="318769" y="158749"/>
                  </a:lnTo>
                  <a:lnTo>
                    <a:pt x="310784" y="210017"/>
                  </a:lnTo>
                  <a:lnTo>
                    <a:pt x="288411" y="254030"/>
                  </a:lnTo>
                  <a:lnTo>
                    <a:pt x="254030" y="288411"/>
                  </a:lnTo>
                  <a:lnTo>
                    <a:pt x="210017" y="310784"/>
                  </a:lnTo>
                  <a:lnTo>
                    <a:pt x="158750" y="318769"/>
                  </a:lnTo>
                  <a:lnTo>
                    <a:pt x="107614" y="310784"/>
                  </a:lnTo>
                  <a:lnTo>
                    <a:pt x="63916" y="288411"/>
                  </a:lnTo>
                  <a:lnTo>
                    <a:pt x="29911" y="254030"/>
                  </a:lnTo>
                  <a:lnTo>
                    <a:pt x="7853" y="210017"/>
                  </a:lnTo>
                  <a:lnTo>
                    <a:pt x="0" y="158749"/>
                  </a:lnTo>
                  <a:lnTo>
                    <a:pt x="7853" y="107614"/>
                  </a:lnTo>
                  <a:lnTo>
                    <a:pt x="29911" y="63916"/>
                  </a:lnTo>
                  <a:lnTo>
                    <a:pt x="63916" y="29911"/>
                  </a:lnTo>
                  <a:lnTo>
                    <a:pt x="107614" y="7853"/>
                  </a:lnTo>
                  <a:lnTo>
                    <a:pt x="158750" y="0"/>
                  </a:lnTo>
                  <a:close/>
                </a:path>
                <a:path w="318770" h="318770">
                  <a:moveTo>
                    <a:pt x="0" y="0"/>
                  </a:moveTo>
                  <a:lnTo>
                    <a:pt x="0" y="0"/>
                  </a:lnTo>
                </a:path>
                <a:path w="318770" h="318770">
                  <a:moveTo>
                    <a:pt x="318769" y="318769"/>
                  </a:moveTo>
                  <a:lnTo>
                    <a:pt x="318769" y="31876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42" name="object 42"/>
            <p:cNvSpPr/>
            <p:nvPr/>
          </p:nvSpPr>
          <p:spPr>
            <a:xfrm>
              <a:off x="3877310" y="5659119"/>
              <a:ext cx="318770" cy="318770"/>
            </a:xfrm>
            <a:custGeom>
              <a:avLst/>
              <a:gdLst/>
              <a:ahLst/>
              <a:cxnLst/>
              <a:rect l="l" t="t" r="r" b="b"/>
              <a:pathLst>
                <a:path w="318770" h="318770">
                  <a:moveTo>
                    <a:pt x="158750" y="0"/>
                  </a:moveTo>
                  <a:lnTo>
                    <a:pt x="107614" y="7985"/>
                  </a:lnTo>
                  <a:lnTo>
                    <a:pt x="63916" y="30358"/>
                  </a:lnTo>
                  <a:lnTo>
                    <a:pt x="29911" y="64739"/>
                  </a:lnTo>
                  <a:lnTo>
                    <a:pt x="7853" y="108752"/>
                  </a:lnTo>
                  <a:lnTo>
                    <a:pt x="0" y="160019"/>
                  </a:lnTo>
                  <a:lnTo>
                    <a:pt x="7853" y="211155"/>
                  </a:lnTo>
                  <a:lnTo>
                    <a:pt x="29911" y="254853"/>
                  </a:lnTo>
                  <a:lnTo>
                    <a:pt x="63916" y="288858"/>
                  </a:lnTo>
                  <a:lnTo>
                    <a:pt x="107614" y="310916"/>
                  </a:lnTo>
                  <a:lnTo>
                    <a:pt x="158750" y="318769"/>
                  </a:lnTo>
                  <a:lnTo>
                    <a:pt x="210017" y="310916"/>
                  </a:lnTo>
                  <a:lnTo>
                    <a:pt x="254030" y="288858"/>
                  </a:lnTo>
                  <a:lnTo>
                    <a:pt x="288411" y="254853"/>
                  </a:lnTo>
                  <a:lnTo>
                    <a:pt x="310784" y="211155"/>
                  </a:lnTo>
                  <a:lnTo>
                    <a:pt x="318769" y="160019"/>
                  </a:lnTo>
                  <a:lnTo>
                    <a:pt x="310784" y="108752"/>
                  </a:lnTo>
                  <a:lnTo>
                    <a:pt x="288411" y="64739"/>
                  </a:lnTo>
                  <a:lnTo>
                    <a:pt x="254030" y="30358"/>
                  </a:lnTo>
                  <a:lnTo>
                    <a:pt x="210017" y="7985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43" name="object 43"/>
            <p:cNvSpPr/>
            <p:nvPr/>
          </p:nvSpPr>
          <p:spPr>
            <a:xfrm>
              <a:off x="3877310" y="5659119"/>
              <a:ext cx="318770" cy="320040"/>
            </a:xfrm>
            <a:custGeom>
              <a:avLst/>
              <a:gdLst/>
              <a:ahLst/>
              <a:cxnLst/>
              <a:rect l="l" t="t" r="r" b="b"/>
              <a:pathLst>
                <a:path w="318770" h="320039">
                  <a:moveTo>
                    <a:pt x="158750" y="0"/>
                  </a:moveTo>
                  <a:lnTo>
                    <a:pt x="210017" y="7985"/>
                  </a:lnTo>
                  <a:lnTo>
                    <a:pt x="254030" y="30358"/>
                  </a:lnTo>
                  <a:lnTo>
                    <a:pt x="288411" y="64739"/>
                  </a:lnTo>
                  <a:lnTo>
                    <a:pt x="310784" y="108752"/>
                  </a:lnTo>
                  <a:lnTo>
                    <a:pt x="318769" y="160019"/>
                  </a:lnTo>
                  <a:lnTo>
                    <a:pt x="310784" y="211155"/>
                  </a:lnTo>
                  <a:lnTo>
                    <a:pt x="288411" y="254853"/>
                  </a:lnTo>
                  <a:lnTo>
                    <a:pt x="254030" y="288858"/>
                  </a:lnTo>
                  <a:lnTo>
                    <a:pt x="210017" y="310916"/>
                  </a:lnTo>
                  <a:lnTo>
                    <a:pt x="158750" y="318769"/>
                  </a:lnTo>
                  <a:lnTo>
                    <a:pt x="107614" y="310916"/>
                  </a:lnTo>
                  <a:lnTo>
                    <a:pt x="63916" y="288858"/>
                  </a:lnTo>
                  <a:lnTo>
                    <a:pt x="29911" y="254853"/>
                  </a:lnTo>
                  <a:lnTo>
                    <a:pt x="7853" y="211155"/>
                  </a:lnTo>
                  <a:lnTo>
                    <a:pt x="0" y="160019"/>
                  </a:lnTo>
                  <a:lnTo>
                    <a:pt x="7853" y="108752"/>
                  </a:lnTo>
                  <a:lnTo>
                    <a:pt x="29911" y="64739"/>
                  </a:lnTo>
                  <a:lnTo>
                    <a:pt x="63916" y="30358"/>
                  </a:lnTo>
                  <a:lnTo>
                    <a:pt x="107614" y="7985"/>
                  </a:lnTo>
                  <a:lnTo>
                    <a:pt x="158750" y="0"/>
                  </a:lnTo>
                  <a:close/>
                </a:path>
                <a:path w="318770" h="320039">
                  <a:moveTo>
                    <a:pt x="0" y="0"/>
                  </a:moveTo>
                  <a:lnTo>
                    <a:pt x="0" y="0"/>
                  </a:lnTo>
                </a:path>
                <a:path w="318770" h="320039">
                  <a:moveTo>
                    <a:pt x="318769" y="320039"/>
                  </a:moveTo>
                  <a:lnTo>
                    <a:pt x="318769" y="32003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44" name="object 44"/>
            <p:cNvSpPr/>
            <p:nvPr/>
          </p:nvSpPr>
          <p:spPr>
            <a:xfrm>
              <a:off x="4319270" y="5942329"/>
              <a:ext cx="318770" cy="318770"/>
            </a:xfrm>
            <a:custGeom>
              <a:avLst/>
              <a:gdLst/>
              <a:ahLst/>
              <a:cxnLst/>
              <a:rect l="l" t="t" r="r" b="b"/>
              <a:pathLst>
                <a:path w="318770" h="318770">
                  <a:moveTo>
                    <a:pt x="160019" y="0"/>
                  </a:moveTo>
                  <a:lnTo>
                    <a:pt x="108752" y="7853"/>
                  </a:lnTo>
                  <a:lnTo>
                    <a:pt x="64739" y="29911"/>
                  </a:lnTo>
                  <a:lnTo>
                    <a:pt x="30358" y="63916"/>
                  </a:lnTo>
                  <a:lnTo>
                    <a:pt x="7985" y="107614"/>
                  </a:lnTo>
                  <a:lnTo>
                    <a:pt x="0" y="158750"/>
                  </a:lnTo>
                  <a:lnTo>
                    <a:pt x="5591" y="202353"/>
                  </a:lnTo>
                  <a:lnTo>
                    <a:pt x="21448" y="240876"/>
                  </a:lnTo>
                  <a:lnTo>
                    <a:pt x="46196" y="273050"/>
                  </a:lnTo>
                  <a:lnTo>
                    <a:pt x="78457" y="297603"/>
                  </a:lnTo>
                  <a:lnTo>
                    <a:pt x="116857" y="313266"/>
                  </a:lnTo>
                  <a:lnTo>
                    <a:pt x="160019" y="318770"/>
                  </a:lnTo>
                  <a:lnTo>
                    <a:pt x="211155" y="310906"/>
                  </a:lnTo>
                  <a:lnTo>
                    <a:pt x="254853" y="288777"/>
                  </a:lnTo>
                  <a:lnTo>
                    <a:pt x="288858" y="254579"/>
                  </a:lnTo>
                  <a:lnTo>
                    <a:pt x="310916" y="210505"/>
                  </a:lnTo>
                  <a:lnTo>
                    <a:pt x="318769" y="158750"/>
                  </a:lnTo>
                  <a:lnTo>
                    <a:pt x="310916" y="107614"/>
                  </a:lnTo>
                  <a:lnTo>
                    <a:pt x="288858" y="63916"/>
                  </a:lnTo>
                  <a:lnTo>
                    <a:pt x="254853" y="29911"/>
                  </a:lnTo>
                  <a:lnTo>
                    <a:pt x="211155" y="7853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45" name="object 45"/>
            <p:cNvSpPr/>
            <p:nvPr/>
          </p:nvSpPr>
          <p:spPr>
            <a:xfrm>
              <a:off x="4319270" y="5942329"/>
              <a:ext cx="320040" cy="318770"/>
            </a:xfrm>
            <a:custGeom>
              <a:avLst/>
              <a:gdLst/>
              <a:ahLst/>
              <a:cxnLst/>
              <a:rect l="l" t="t" r="r" b="b"/>
              <a:pathLst>
                <a:path w="320039" h="318770">
                  <a:moveTo>
                    <a:pt x="160019" y="0"/>
                  </a:moveTo>
                  <a:lnTo>
                    <a:pt x="211155" y="7853"/>
                  </a:lnTo>
                  <a:lnTo>
                    <a:pt x="254853" y="29911"/>
                  </a:lnTo>
                  <a:lnTo>
                    <a:pt x="288858" y="63916"/>
                  </a:lnTo>
                  <a:lnTo>
                    <a:pt x="310916" y="107614"/>
                  </a:lnTo>
                  <a:lnTo>
                    <a:pt x="318769" y="158750"/>
                  </a:lnTo>
                  <a:lnTo>
                    <a:pt x="310916" y="210505"/>
                  </a:lnTo>
                  <a:lnTo>
                    <a:pt x="288858" y="254579"/>
                  </a:lnTo>
                  <a:lnTo>
                    <a:pt x="254853" y="288777"/>
                  </a:lnTo>
                  <a:lnTo>
                    <a:pt x="211155" y="310906"/>
                  </a:lnTo>
                  <a:lnTo>
                    <a:pt x="160019" y="318770"/>
                  </a:lnTo>
                  <a:lnTo>
                    <a:pt x="116857" y="313266"/>
                  </a:lnTo>
                  <a:lnTo>
                    <a:pt x="78457" y="297603"/>
                  </a:lnTo>
                  <a:lnTo>
                    <a:pt x="46196" y="273050"/>
                  </a:lnTo>
                  <a:lnTo>
                    <a:pt x="21448" y="240876"/>
                  </a:lnTo>
                  <a:lnTo>
                    <a:pt x="5591" y="202353"/>
                  </a:lnTo>
                  <a:lnTo>
                    <a:pt x="0" y="158750"/>
                  </a:lnTo>
                  <a:lnTo>
                    <a:pt x="7985" y="107614"/>
                  </a:lnTo>
                  <a:lnTo>
                    <a:pt x="30358" y="63916"/>
                  </a:lnTo>
                  <a:lnTo>
                    <a:pt x="64739" y="29911"/>
                  </a:lnTo>
                  <a:lnTo>
                    <a:pt x="108752" y="7853"/>
                  </a:lnTo>
                  <a:lnTo>
                    <a:pt x="160019" y="0"/>
                  </a:lnTo>
                  <a:close/>
                </a:path>
                <a:path w="320039" h="318770">
                  <a:moveTo>
                    <a:pt x="0" y="0"/>
                  </a:moveTo>
                  <a:lnTo>
                    <a:pt x="0" y="0"/>
                  </a:lnTo>
                </a:path>
                <a:path w="320039" h="318770">
                  <a:moveTo>
                    <a:pt x="320039" y="318770"/>
                  </a:moveTo>
                  <a:lnTo>
                    <a:pt x="320039" y="31877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46" name="object 46"/>
            <p:cNvSpPr/>
            <p:nvPr/>
          </p:nvSpPr>
          <p:spPr>
            <a:xfrm>
              <a:off x="4527550" y="5557519"/>
              <a:ext cx="318770" cy="318770"/>
            </a:xfrm>
            <a:custGeom>
              <a:avLst/>
              <a:gdLst/>
              <a:ahLst/>
              <a:cxnLst/>
              <a:rect l="l" t="t" r="r" b="b"/>
              <a:pathLst>
                <a:path w="318770" h="318770">
                  <a:moveTo>
                    <a:pt x="160020" y="0"/>
                  </a:moveTo>
                  <a:lnTo>
                    <a:pt x="108752" y="7853"/>
                  </a:lnTo>
                  <a:lnTo>
                    <a:pt x="64739" y="29911"/>
                  </a:lnTo>
                  <a:lnTo>
                    <a:pt x="30358" y="63916"/>
                  </a:lnTo>
                  <a:lnTo>
                    <a:pt x="7985" y="107614"/>
                  </a:lnTo>
                  <a:lnTo>
                    <a:pt x="0" y="158749"/>
                  </a:lnTo>
                  <a:lnTo>
                    <a:pt x="5591" y="202353"/>
                  </a:lnTo>
                  <a:lnTo>
                    <a:pt x="21448" y="240876"/>
                  </a:lnTo>
                  <a:lnTo>
                    <a:pt x="46196" y="273049"/>
                  </a:lnTo>
                  <a:lnTo>
                    <a:pt x="78457" y="297603"/>
                  </a:lnTo>
                  <a:lnTo>
                    <a:pt x="116857" y="313266"/>
                  </a:lnTo>
                  <a:lnTo>
                    <a:pt x="160020" y="318769"/>
                  </a:lnTo>
                  <a:lnTo>
                    <a:pt x="211155" y="310906"/>
                  </a:lnTo>
                  <a:lnTo>
                    <a:pt x="254853" y="288777"/>
                  </a:lnTo>
                  <a:lnTo>
                    <a:pt x="288858" y="254579"/>
                  </a:lnTo>
                  <a:lnTo>
                    <a:pt x="310916" y="210505"/>
                  </a:lnTo>
                  <a:lnTo>
                    <a:pt x="318770" y="158749"/>
                  </a:lnTo>
                  <a:lnTo>
                    <a:pt x="310916" y="107614"/>
                  </a:lnTo>
                  <a:lnTo>
                    <a:pt x="288858" y="63916"/>
                  </a:lnTo>
                  <a:lnTo>
                    <a:pt x="254853" y="29911"/>
                  </a:lnTo>
                  <a:lnTo>
                    <a:pt x="211155" y="7853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47" name="object 47"/>
            <p:cNvSpPr/>
            <p:nvPr/>
          </p:nvSpPr>
          <p:spPr>
            <a:xfrm>
              <a:off x="4527550" y="5557519"/>
              <a:ext cx="320040" cy="320040"/>
            </a:xfrm>
            <a:custGeom>
              <a:avLst/>
              <a:gdLst/>
              <a:ahLst/>
              <a:cxnLst/>
              <a:rect l="l" t="t" r="r" b="b"/>
              <a:pathLst>
                <a:path w="320039" h="320039">
                  <a:moveTo>
                    <a:pt x="160020" y="0"/>
                  </a:moveTo>
                  <a:lnTo>
                    <a:pt x="211155" y="7853"/>
                  </a:lnTo>
                  <a:lnTo>
                    <a:pt x="254853" y="29911"/>
                  </a:lnTo>
                  <a:lnTo>
                    <a:pt x="288858" y="63916"/>
                  </a:lnTo>
                  <a:lnTo>
                    <a:pt x="310916" y="107614"/>
                  </a:lnTo>
                  <a:lnTo>
                    <a:pt x="318770" y="158749"/>
                  </a:lnTo>
                  <a:lnTo>
                    <a:pt x="310916" y="210505"/>
                  </a:lnTo>
                  <a:lnTo>
                    <a:pt x="288858" y="254579"/>
                  </a:lnTo>
                  <a:lnTo>
                    <a:pt x="254853" y="288777"/>
                  </a:lnTo>
                  <a:lnTo>
                    <a:pt x="211155" y="310906"/>
                  </a:lnTo>
                  <a:lnTo>
                    <a:pt x="160020" y="318769"/>
                  </a:lnTo>
                  <a:lnTo>
                    <a:pt x="116857" y="313266"/>
                  </a:lnTo>
                  <a:lnTo>
                    <a:pt x="78457" y="297603"/>
                  </a:lnTo>
                  <a:lnTo>
                    <a:pt x="46196" y="273049"/>
                  </a:lnTo>
                  <a:lnTo>
                    <a:pt x="21448" y="240876"/>
                  </a:lnTo>
                  <a:lnTo>
                    <a:pt x="5591" y="202353"/>
                  </a:lnTo>
                  <a:lnTo>
                    <a:pt x="0" y="158749"/>
                  </a:lnTo>
                  <a:lnTo>
                    <a:pt x="7985" y="107614"/>
                  </a:lnTo>
                  <a:lnTo>
                    <a:pt x="30358" y="63916"/>
                  </a:lnTo>
                  <a:lnTo>
                    <a:pt x="64739" y="29911"/>
                  </a:lnTo>
                  <a:lnTo>
                    <a:pt x="108752" y="7853"/>
                  </a:lnTo>
                  <a:lnTo>
                    <a:pt x="160020" y="0"/>
                  </a:lnTo>
                  <a:close/>
                </a:path>
                <a:path w="320039" h="320039">
                  <a:moveTo>
                    <a:pt x="0" y="0"/>
                  </a:moveTo>
                  <a:lnTo>
                    <a:pt x="0" y="0"/>
                  </a:lnTo>
                </a:path>
                <a:path w="320039" h="320039">
                  <a:moveTo>
                    <a:pt x="320039" y="320039"/>
                  </a:moveTo>
                  <a:lnTo>
                    <a:pt x="320039" y="32003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48" name="object 48"/>
            <p:cNvSpPr/>
            <p:nvPr/>
          </p:nvSpPr>
          <p:spPr>
            <a:xfrm>
              <a:off x="2627630" y="5919469"/>
              <a:ext cx="318770" cy="318770"/>
            </a:xfrm>
            <a:custGeom>
              <a:avLst/>
              <a:gdLst/>
              <a:ahLst/>
              <a:cxnLst/>
              <a:rect l="l" t="t" r="r" b="b"/>
              <a:pathLst>
                <a:path w="318769" h="318770">
                  <a:moveTo>
                    <a:pt x="158750" y="0"/>
                  </a:moveTo>
                  <a:lnTo>
                    <a:pt x="107614" y="7985"/>
                  </a:lnTo>
                  <a:lnTo>
                    <a:pt x="63916" y="30358"/>
                  </a:lnTo>
                  <a:lnTo>
                    <a:pt x="29911" y="64739"/>
                  </a:lnTo>
                  <a:lnTo>
                    <a:pt x="7853" y="108752"/>
                  </a:lnTo>
                  <a:lnTo>
                    <a:pt x="0" y="160019"/>
                  </a:lnTo>
                  <a:lnTo>
                    <a:pt x="7853" y="211155"/>
                  </a:lnTo>
                  <a:lnTo>
                    <a:pt x="29911" y="254853"/>
                  </a:lnTo>
                  <a:lnTo>
                    <a:pt x="63916" y="288858"/>
                  </a:lnTo>
                  <a:lnTo>
                    <a:pt x="107614" y="310916"/>
                  </a:lnTo>
                  <a:lnTo>
                    <a:pt x="158750" y="318769"/>
                  </a:lnTo>
                  <a:lnTo>
                    <a:pt x="210017" y="310916"/>
                  </a:lnTo>
                  <a:lnTo>
                    <a:pt x="254030" y="288858"/>
                  </a:lnTo>
                  <a:lnTo>
                    <a:pt x="288411" y="254853"/>
                  </a:lnTo>
                  <a:lnTo>
                    <a:pt x="310784" y="211155"/>
                  </a:lnTo>
                  <a:lnTo>
                    <a:pt x="318769" y="160019"/>
                  </a:lnTo>
                  <a:lnTo>
                    <a:pt x="310784" y="108752"/>
                  </a:lnTo>
                  <a:lnTo>
                    <a:pt x="288411" y="64739"/>
                  </a:lnTo>
                  <a:lnTo>
                    <a:pt x="254030" y="30358"/>
                  </a:lnTo>
                  <a:lnTo>
                    <a:pt x="210017" y="7985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49" name="object 49"/>
            <p:cNvSpPr/>
            <p:nvPr/>
          </p:nvSpPr>
          <p:spPr>
            <a:xfrm>
              <a:off x="2627630" y="5919469"/>
              <a:ext cx="318770" cy="320040"/>
            </a:xfrm>
            <a:custGeom>
              <a:avLst/>
              <a:gdLst/>
              <a:ahLst/>
              <a:cxnLst/>
              <a:rect l="l" t="t" r="r" b="b"/>
              <a:pathLst>
                <a:path w="318769" h="320039">
                  <a:moveTo>
                    <a:pt x="158750" y="0"/>
                  </a:moveTo>
                  <a:lnTo>
                    <a:pt x="210017" y="7985"/>
                  </a:lnTo>
                  <a:lnTo>
                    <a:pt x="254030" y="30358"/>
                  </a:lnTo>
                  <a:lnTo>
                    <a:pt x="288411" y="64739"/>
                  </a:lnTo>
                  <a:lnTo>
                    <a:pt x="310784" y="108752"/>
                  </a:lnTo>
                  <a:lnTo>
                    <a:pt x="318769" y="160019"/>
                  </a:lnTo>
                  <a:lnTo>
                    <a:pt x="310784" y="211155"/>
                  </a:lnTo>
                  <a:lnTo>
                    <a:pt x="288411" y="254853"/>
                  </a:lnTo>
                  <a:lnTo>
                    <a:pt x="254030" y="288858"/>
                  </a:lnTo>
                  <a:lnTo>
                    <a:pt x="210017" y="310916"/>
                  </a:lnTo>
                  <a:lnTo>
                    <a:pt x="158750" y="318769"/>
                  </a:lnTo>
                  <a:lnTo>
                    <a:pt x="107614" y="310916"/>
                  </a:lnTo>
                  <a:lnTo>
                    <a:pt x="63916" y="288858"/>
                  </a:lnTo>
                  <a:lnTo>
                    <a:pt x="29911" y="254853"/>
                  </a:lnTo>
                  <a:lnTo>
                    <a:pt x="7853" y="211155"/>
                  </a:lnTo>
                  <a:lnTo>
                    <a:pt x="0" y="160019"/>
                  </a:lnTo>
                  <a:lnTo>
                    <a:pt x="7853" y="108752"/>
                  </a:lnTo>
                  <a:lnTo>
                    <a:pt x="29911" y="64739"/>
                  </a:lnTo>
                  <a:lnTo>
                    <a:pt x="63916" y="30358"/>
                  </a:lnTo>
                  <a:lnTo>
                    <a:pt x="107614" y="7985"/>
                  </a:lnTo>
                  <a:lnTo>
                    <a:pt x="158750" y="0"/>
                  </a:lnTo>
                  <a:close/>
                </a:path>
                <a:path w="318769" h="320039">
                  <a:moveTo>
                    <a:pt x="0" y="0"/>
                  </a:moveTo>
                  <a:lnTo>
                    <a:pt x="0" y="0"/>
                  </a:lnTo>
                </a:path>
                <a:path w="318769" h="320039">
                  <a:moveTo>
                    <a:pt x="318769" y="320039"/>
                  </a:moveTo>
                  <a:lnTo>
                    <a:pt x="318769" y="32003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50" name="object 50"/>
            <p:cNvSpPr/>
            <p:nvPr/>
          </p:nvSpPr>
          <p:spPr>
            <a:xfrm>
              <a:off x="5102860" y="5942329"/>
              <a:ext cx="318770" cy="318770"/>
            </a:xfrm>
            <a:custGeom>
              <a:avLst/>
              <a:gdLst/>
              <a:ahLst/>
              <a:cxnLst/>
              <a:rect l="l" t="t" r="r" b="b"/>
              <a:pathLst>
                <a:path w="318770" h="318770">
                  <a:moveTo>
                    <a:pt x="158750" y="0"/>
                  </a:moveTo>
                  <a:lnTo>
                    <a:pt x="107614" y="7853"/>
                  </a:lnTo>
                  <a:lnTo>
                    <a:pt x="63916" y="29911"/>
                  </a:lnTo>
                  <a:lnTo>
                    <a:pt x="29911" y="63916"/>
                  </a:lnTo>
                  <a:lnTo>
                    <a:pt x="7853" y="107614"/>
                  </a:lnTo>
                  <a:lnTo>
                    <a:pt x="0" y="158750"/>
                  </a:lnTo>
                  <a:lnTo>
                    <a:pt x="7853" y="210505"/>
                  </a:lnTo>
                  <a:lnTo>
                    <a:pt x="29911" y="254579"/>
                  </a:lnTo>
                  <a:lnTo>
                    <a:pt x="63916" y="288777"/>
                  </a:lnTo>
                  <a:lnTo>
                    <a:pt x="107614" y="310906"/>
                  </a:lnTo>
                  <a:lnTo>
                    <a:pt x="158750" y="318770"/>
                  </a:lnTo>
                  <a:lnTo>
                    <a:pt x="201912" y="313266"/>
                  </a:lnTo>
                  <a:lnTo>
                    <a:pt x="240312" y="297603"/>
                  </a:lnTo>
                  <a:lnTo>
                    <a:pt x="272573" y="273050"/>
                  </a:lnTo>
                  <a:lnTo>
                    <a:pt x="297321" y="240876"/>
                  </a:lnTo>
                  <a:lnTo>
                    <a:pt x="313178" y="202353"/>
                  </a:lnTo>
                  <a:lnTo>
                    <a:pt x="318769" y="158750"/>
                  </a:lnTo>
                  <a:lnTo>
                    <a:pt x="310784" y="107614"/>
                  </a:lnTo>
                  <a:lnTo>
                    <a:pt x="288411" y="63916"/>
                  </a:lnTo>
                  <a:lnTo>
                    <a:pt x="254030" y="29911"/>
                  </a:lnTo>
                  <a:lnTo>
                    <a:pt x="210017" y="7853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51" name="object 51"/>
            <p:cNvSpPr/>
            <p:nvPr/>
          </p:nvSpPr>
          <p:spPr>
            <a:xfrm>
              <a:off x="5102860" y="5942329"/>
              <a:ext cx="318770" cy="318770"/>
            </a:xfrm>
            <a:custGeom>
              <a:avLst/>
              <a:gdLst/>
              <a:ahLst/>
              <a:cxnLst/>
              <a:rect l="l" t="t" r="r" b="b"/>
              <a:pathLst>
                <a:path w="318770" h="318770">
                  <a:moveTo>
                    <a:pt x="158750" y="0"/>
                  </a:moveTo>
                  <a:lnTo>
                    <a:pt x="210017" y="7853"/>
                  </a:lnTo>
                  <a:lnTo>
                    <a:pt x="254030" y="29911"/>
                  </a:lnTo>
                  <a:lnTo>
                    <a:pt x="288411" y="63916"/>
                  </a:lnTo>
                  <a:lnTo>
                    <a:pt x="310784" y="107614"/>
                  </a:lnTo>
                  <a:lnTo>
                    <a:pt x="318769" y="158750"/>
                  </a:lnTo>
                  <a:lnTo>
                    <a:pt x="313178" y="202353"/>
                  </a:lnTo>
                  <a:lnTo>
                    <a:pt x="297321" y="240876"/>
                  </a:lnTo>
                  <a:lnTo>
                    <a:pt x="272573" y="273050"/>
                  </a:lnTo>
                  <a:lnTo>
                    <a:pt x="240312" y="297603"/>
                  </a:lnTo>
                  <a:lnTo>
                    <a:pt x="201912" y="313266"/>
                  </a:lnTo>
                  <a:lnTo>
                    <a:pt x="158750" y="318770"/>
                  </a:lnTo>
                  <a:lnTo>
                    <a:pt x="107614" y="310906"/>
                  </a:lnTo>
                  <a:lnTo>
                    <a:pt x="63916" y="288777"/>
                  </a:lnTo>
                  <a:lnTo>
                    <a:pt x="29911" y="254579"/>
                  </a:lnTo>
                  <a:lnTo>
                    <a:pt x="7853" y="210505"/>
                  </a:lnTo>
                  <a:lnTo>
                    <a:pt x="0" y="158750"/>
                  </a:lnTo>
                  <a:lnTo>
                    <a:pt x="7853" y="107614"/>
                  </a:lnTo>
                  <a:lnTo>
                    <a:pt x="29911" y="63916"/>
                  </a:lnTo>
                  <a:lnTo>
                    <a:pt x="63916" y="29911"/>
                  </a:lnTo>
                  <a:lnTo>
                    <a:pt x="107614" y="7853"/>
                  </a:lnTo>
                  <a:lnTo>
                    <a:pt x="158750" y="0"/>
                  </a:lnTo>
                  <a:close/>
                </a:path>
                <a:path w="318770" h="318770">
                  <a:moveTo>
                    <a:pt x="0" y="0"/>
                  </a:moveTo>
                  <a:lnTo>
                    <a:pt x="0" y="0"/>
                  </a:lnTo>
                </a:path>
                <a:path w="318770" h="318770">
                  <a:moveTo>
                    <a:pt x="318769" y="318770"/>
                  </a:moveTo>
                  <a:lnTo>
                    <a:pt x="318769" y="31877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52" name="object 52"/>
            <p:cNvSpPr/>
            <p:nvPr/>
          </p:nvSpPr>
          <p:spPr>
            <a:xfrm>
              <a:off x="4963160" y="5482589"/>
              <a:ext cx="320040" cy="320040"/>
            </a:xfrm>
            <a:custGeom>
              <a:avLst/>
              <a:gdLst/>
              <a:ahLst/>
              <a:cxnLst/>
              <a:rect l="l" t="t" r="r" b="b"/>
              <a:pathLst>
                <a:path w="320039" h="320039">
                  <a:moveTo>
                    <a:pt x="160019" y="0"/>
                  </a:moveTo>
                  <a:lnTo>
                    <a:pt x="108752" y="7985"/>
                  </a:lnTo>
                  <a:lnTo>
                    <a:pt x="64739" y="30358"/>
                  </a:lnTo>
                  <a:lnTo>
                    <a:pt x="30358" y="64739"/>
                  </a:lnTo>
                  <a:lnTo>
                    <a:pt x="7985" y="108752"/>
                  </a:lnTo>
                  <a:lnTo>
                    <a:pt x="0" y="160020"/>
                  </a:lnTo>
                  <a:lnTo>
                    <a:pt x="7985" y="211287"/>
                  </a:lnTo>
                  <a:lnTo>
                    <a:pt x="30358" y="255300"/>
                  </a:lnTo>
                  <a:lnTo>
                    <a:pt x="64739" y="289681"/>
                  </a:lnTo>
                  <a:lnTo>
                    <a:pt x="108752" y="312054"/>
                  </a:lnTo>
                  <a:lnTo>
                    <a:pt x="160019" y="320040"/>
                  </a:lnTo>
                  <a:lnTo>
                    <a:pt x="211287" y="312054"/>
                  </a:lnTo>
                  <a:lnTo>
                    <a:pt x="255300" y="289681"/>
                  </a:lnTo>
                  <a:lnTo>
                    <a:pt x="289681" y="255300"/>
                  </a:lnTo>
                  <a:lnTo>
                    <a:pt x="312054" y="211287"/>
                  </a:lnTo>
                  <a:lnTo>
                    <a:pt x="320039" y="160020"/>
                  </a:lnTo>
                  <a:lnTo>
                    <a:pt x="312054" y="108752"/>
                  </a:lnTo>
                  <a:lnTo>
                    <a:pt x="289681" y="64739"/>
                  </a:lnTo>
                  <a:lnTo>
                    <a:pt x="255300" y="30358"/>
                  </a:lnTo>
                  <a:lnTo>
                    <a:pt x="211287" y="7985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53" name="object 53"/>
            <p:cNvSpPr/>
            <p:nvPr/>
          </p:nvSpPr>
          <p:spPr>
            <a:xfrm>
              <a:off x="4963160" y="5482589"/>
              <a:ext cx="320040" cy="320040"/>
            </a:xfrm>
            <a:custGeom>
              <a:avLst/>
              <a:gdLst/>
              <a:ahLst/>
              <a:cxnLst/>
              <a:rect l="l" t="t" r="r" b="b"/>
              <a:pathLst>
                <a:path w="320039" h="320039">
                  <a:moveTo>
                    <a:pt x="160019" y="0"/>
                  </a:moveTo>
                  <a:lnTo>
                    <a:pt x="211287" y="7985"/>
                  </a:lnTo>
                  <a:lnTo>
                    <a:pt x="255300" y="30358"/>
                  </a:lnTo>
                  <a:lnTo>
                    <a:pt x="289681" y="64739"/>
                  </a:lnTo>
                  <a:lnTo>
                    <a:pt x="312054" y="108752"/>
                  </a:lnTo>
                  <a:lnTo>
                    <a:pt x="320039" y="160020"/>
                  </a:lnTo>
                  <a:lnTo>
                    <a:pt x="312054" y="211287"/>
                  </a:lnTo>
                  <a:lnTo>
                    <a:pt x="289681" y="255300"/>
                  </a:lnTo>
                  <a:lnTo>
                    <a:pt x="255300" y="289681"/>
                  </a:lnTo>
                  <a:lnTo>
                    <a:pt x="211287" y="312054"/>
                  </a:lnTo>
                  <a:lnTo>
                    <a:pt x="160019" y="320040"/>
                  </a:lnTo>
                  <a:lnTo>
                    <a:pt x="108752" y="312054"/>
                  </a:lnTo>
                  <a:lnTo>
                    <a:pt x="64739" y="289681"/>
                  </a:lnTo>
                  <a:lnTo>
                    <a:pt x="30358" y="255300"/>
                  </a:lnTo>
                  <a:lnTo>
                    <a:pt x="7985" y="211287"/>
                  </a:lnTo>
                  <a:lnTo>
                    <a:pt x="0" y="160020"/>
                  </a:lnTo>
                  <a:lnTo>
                    <a:pt x="7985" y="108752"/>
                  </a:lnTo>
                  <a:lnTo>
                    <a:pt x="30358" y="64739"/>
                  </a:lnTo>
                  <a:lnTo>
                    <a:pt x="64739" y="30358"/>
                  </a:lnTo>
                  <a:lnTo>
                    <a:pt x="108752" y="7985"/>
                  </a:lnTo>
                  <a:lnTo>
                    <a:pt x="160019" y="0"/>
                  </a:lnTo>
                  <a:close/>
                </a:path>
                <a:path w="320039" h="320039">
                  <a:moveTo>
                    <a:pt x="0" y="0"/>
                  </a:moveTo>
                  <a:lnTo>
                    <a:pt x="0" y="0"/>
                  </a:lnTo>
                </a:path>
                <a:path w="320039" h="320039">
                  <a:moveTo>
                    <a:pt x="320039" y="320040"/>
                  </a:moveTo>
                  <a:lnTo>
                    <a:pt x="320039" y="32004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54" name="object 54"/>
            <p:cNvSpPr/>
            <p:nvPr/>
          </p:nvSpPr>
          <p:spPr>
            <a:xfrm>
              <a:off x="5581650" y="5594349"/>
              <a:ext cx="318770" cy="318770"/>
            </a:xfrm>
            <a:custGeom>
              <a:avLst/>
              <a:gdLst/>
              <a:ahLst/>
              <a:cxnLst/>
              <a:rect l="l" t="t" r="r" b="b"/>
              <a:pathLst>
                <a:path w="318770" h="318770">
                  <a:moveTo>
                    <a:pt x="160020" y="0"/>
                  </a:moveTo>
                  <a:lnTo>
                    <a:pt x="116857" y="5503"/>
                  </a:lnTo>
                  <a:lnTo>
                    <a:pt x="78457" y="21166"/>
                  </a:lnTo>
                  <a:lnTo>
                    <a:pt x="46196" y="45720"/>
                  </a:lnTo>
                  <a:lnTo>
                    <a:pt x="21448" y="77893"/>
                  </a:lnTo>
                  <a:lnTo>
                    <a:pt x="5591" y="116416"/>
                  </a:lnTo>
                  <a:lnTo>
                    <a:pt x="0" y="160019"/>
                  </a:lnTo>
                  <a:lnTo>
                    <a:pt x="7985" y="211155"/>
                  </a:lnTo>
                  <a:lnTo>
                    <a:pt x="30358" y="254853"/>
                  </a:lnTo>
                  <a:lnTo>
                    <a:pt x="64739" y="288858"/>
                  </a:lnTo>
                  <a:lnTo>
                    <a:pt x="108752" y="310916"/>
                  </a:lnTo>
                  <a:lnTo>
                    <a:pt x="160020" y="318769"/>
                  </a:lnTo>
                  <a:lnTo>
                    <a:pt x="211155" y="310916"/>
                  </a:lnTo>
                  <a:lnTo>
                    <a:pt x="254853" y="288858"/>
                  </a:lnTo>
                  <a:lnTo>
                    <a:pt x="288858" y="254853"/>
                  </a:lnTo>
                  <a:lnTo>
                    <a:pt x="310916" y="211155"/>
                  </a:lnTo>
                  <a:lnTo>
                    <a:pt x="318770" y="160019"/>
                  </a:lnTo>
                  <a:lnTo>
                    <a:pt x="310916" y="108264"/>
                  </a:lnTo>
                  <a:lnTo>
                    <a:pt x="288858" y="64190"/>
                  </a:lnTo>
                  <a:lnTo>
                    <a:pt x="254853" y="29992"/>
                  </a:lnTo>
                  <a:lnTo>
                    <a:pt x="211155" y="7863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55" name="object 55"/>
            <p:cNvSpPr/>
            <p:nvPr/>
          </p:nvSpPr>
          <p:spPr>
            <a:xfrm>
              <a:off x="5581650" y="5594349"/>
              <a:ext cx="320040" cy="318770"/>
            </a:xfrm>
            <a:custGeom>
              <a:avLst/>
              <a:gdLst/>
              <a:ahLst/>
              <a:cxnLst/>
              <a:rect l="l" t="t" r="r" b="b"/>
              <a:pathLst>
                <a:path w="320039" h="318770">
                  <a:moveTo>
                    <a:pt x="160020" y="0"/>
                  </a:moveTo>
                  <a:lnTo>
                    <a:pt x="211155" y="7863"/>
                  </a:lnTo>
                  <a:lnTo>
                    <a:pt x="254853" y="29992"/>
                  </a:lnTo>
                  <a:lnTo>
                    <a:pt x="288858" y="64190"/>
                  </a:lnTo>
                  <a:lnTo>
                    <a:pt x="310916" y="108264"/>
                  </a:lnTo>
                  <a:lnTo>
                    <a:pt x="318770" y="160019"/>
                  </a:lnTo>
                  <a:lnTo>
                    <a:pt x="310916" y="211155"/>
                  </a:lnTo>
                  <a:lnTo>
                    <a:pt x="288858" y="254853"/>
                  </a:lnTo>
                  <a:lnTo>
                    <a:pt x="254853" y="288858"/>
                  </a:lnTo>
                  <a:lnTo>
                    <a:pt x="211155" y="310916"/>
                  </a:lnTo>
                  <a:lnTo>
                    <a:pt x="160020" y="318769"/>
                  </a:lnTo>
                  <a:lnTo>
                    <a:pt x="108752" y="310916"/>
                  </a:lnTo>
                  <a:lnTo>
                    <a:pt x="64739" y="288858"/>
                  </a:lnTo>
                  <a:lnTo>
                    <a:pt x="30358" y="254853"/>
                  </a:lnTo>
                  <a:lnTo>
                    <a:pt x="7985" y="211155"/>
                  </a:lnTo>
                  <a:lnTo>
                    <a:pt x="0" y="160019"/>
                  </a:lnTo>
                  <a:lnTo>
                    <a:pt x="5591" y="116416"/>
                  </a:lnTo>
                  <a:lnTo>
                    <a:pt x="21448" y="77893"/>
                  </a:lnTo>
                  <a:lnTo>
                    <a:pt x="46196" y="45720"/>
                  </a:lnTo>
                  <a:lnTo>
                    <a:pt x="78457" y="21166"/>
                  </a:lnTo>
                  <a:lnTo>
                    <a:pt x="116857" y="5503"/>
                  </a:lnTo>
                  <a:lnTo>
                    <a:pt x="160020" y="0"/>
                  </a:lnTo>
                  <a:close/>
                </a:path>
                <a:path w="320039" h="318770">
                  <a:moveTo>
                    <a:pt x="0" y="0"/>
                  </a:moveTo>
                  <a:lnTo>
                    <a:pt x="0" y="0"/>
                  </a:lnTo>
                </a:path>
                <a:path w="320039" h="318770">
                  <a:moveTo>
                    <a:pt x="320039" y="318769"/>
                  </a:moveTo>
                  <a:lnTo>
                    <a:pt x="320039" y="31876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56" name="object 56"/>
            <p:cNvSpPr/>
            <p:nvPr/>
          </p:nvSpPr>
          <p:spPr>
            <a:xfrm>
              <a:off x="2700020" y="4497069"/>
              <a:ext cx="318770" cy="318770"/>
            </a:xfrm>
            <a:custGeom>
              <a:avLst/>
              <a:gdLst/>
              <a:ahLst/>
              <a:cxnLst/>
              <a:rect l="l" t="t" r="r" b="b"/>
              <a:pathLst>
                <a:path w="318769" h="318770">
                  <a:moveTo>
                    <a:pt x="160019" y="0"/>
                  </a:moveTo>
                  <a:lnTo>
                    <a:pt x="108752" y="7985"/>
                  </a:lnTo>
                  <a:lnTo>
                    <a:pt x="64739" y="30358"/>
                  </a:lnTo>
                  <a:lnTo>
                    <a:pt x="30358" y="64739"/>
                  </a:lnTo>
                  <a:lnTo>
                    <a:pt x="7985" y="108752"/>
                  </a:lnTo>
                  <a:lnTo>
                    <a:pt x="0" y="160019"/>
                  </a:lnTo>
                  <a:lnTo>
                    <a:pt x="7985" y="211155"/>
                  </a:lnTo>
                  <a:lnTo>
                    <a:pt x="30358" y="254853"/>
                  </a:lnTo>
                  <a:lnTo>
                    <a:pt x="64739" y="288858"/>
                  </a:lnTo>
                  <a:lnTo>
                    <a:pt x="108752" y="310916"/>
                  </a:lnTo>
                  <a:lnTo>
                    <a:pt x="160019" y="318769"/>
                  </a:lnTo>
                  <a:lnTo>
                    <a:pt x="211155" y="310916"/>
                  </a:lnTo>
                  <a:lnTo>
                    <a:pt x="254853" y="288858"/>
                  </a:lnTo>
                  <a:lnTo>
                    <a:pt x="288858" y="254853"/>
                  </a:lnTo>
                  <a:lnTo>
                    <a:pt x="310916" y="211155"/>
                  </a:lnTo>
                  <a:lnTo>
                    <a:pt x="318769" y="160019"/>
                  </a:lnTo>
                  <a:lnTo>
                    <a:pt x="310916" y="108752"/>
                  </a:lnTo>
                  <a:lnTo>
                    <a:pt x="288858" y="64739"/>
                  </a:lnTo>
                  <a:lnTo>
                    <a:pt x="254853" y="30358"/>
                  </a:lnTo>
                  <a:lnTo>
                    <a:pt x="211155" y="7985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57" name="object 57"/>
            <p:cNvSpPr/>
            <p:nvPr/>
          </p:nvSpPr>
          <p:spPr>
            <a:xfrm>
              <a:off x="2700020" y="4497069"/>
              <a:ext cx="320040" cy="320040"/>
            </a:xfrm>
            <a:custGeom>
              <a:avLst/>
              <a:gdLst/>
              <a:ahLst/>
              <a:cxnLst/>
              <a:rect l="l" t="t" r="r" b="b"/>
              <a:pathLst>
                <a:path w="320039" h="320039">
                  <a:moveTo>
                    <a:pt x="160019" y="0"/>
                  </a:moveTo>
                  <a:lnTo>
                    <a:pt x="211155" y="7985"/>
                  </a:lnTo>
                  <a:lnTo>
                    <a:pt x="254853" y="30358"/>
                  </a:lnTo>
                  <a:lnTo>
                    <a:pt x="288858" y="64739"/>
                  </a:lnTo>
                  <a:lnTo>
                    <a:pt x="310916" y="108752"/>
                  </a:lnTo>
                  <a:lnTo>
                    <a:pt x="318769" y="160019"/>
                  </a:lnTo>
                  <a:lnTo>
                    <a:pt x="310916" y="211155"/>
                  </a:lnTo>
                  <a:lnTo>
                    <a:pt x="288858" y="254853"/>
                  </a:lnTo>
                  <a:lnTo>
                    <a:pt x="254853" y="288858"/>
                  </a:lnTo>
                  <a:lnTo>
                    <a:pt x="211155" y="310916"/>
                  </a:lnTo>
                  <a:lnTo>
                    <a:pt x="160019" y="318769"/>
                  </a:lnTo>
                  <a:lnTo>
                    <a:pt x="108752" y="310916"/>
                  </a:lnTo>
                  <a:lnTo>
                    <a:pt x="64739" y="288858"/>
                  </a:lnTo>
                  <a:lnTo>
                    <a:pt x="30358" y="254853"/>
                  </a:lnTo>
                  <a:lnTo>
                    <a:pt x="7985" y="211155"/>
                  </a:lnTo>
                  <a:lnTo>
                    <a:pt x="0" y="160019"/>
                  </a:lnTo>
                  <a:lnTo>
                    <a:pt x="7985" y="108752"/>
                  </a:lnTo>
                  <a:lnTo>
                    <a:pt x="30358" y="64739"/>
                  </a:lnTo>
                  <a:lnTo>
                    <a:pt x="64739" y="30358"/>
                  </a:lnTo>
                  <a:lnTo>
                    <a:pt x="108752" y="7985"/>
                  </a:lnTo>
                  <a:lnTo>
                    <a:pt x="160019" y="0"/>
                  </a:lnTo>
                  <a:close/>
                </a:path>
                <a:path w="320039" h="320039">
                  <a:moveTo>
                    <a:pt x="0" y="0"/>
                  </a:moveTo>
                  <a:lnTo>
                    <a:pt x="0" y="0"/>
                  </a:lnTo>
                </a:path>
                <a:path w="320039" h="320039">
                  <a:moveTo>
                    <a:pt x="320040" y="320039"/>
                  </a:moveTo>
                  <a:lnTo>
                    <a:pt x="320040" y="32003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58" name="object 58"/>
            <p:cNvSpPr/>
            <p:nvPr/>
          </p:nvSpPr>
          <p:spPr>
            <a:xfrm>
              <a:off x="3572510" y="4698999"/>
              <a:ext cx="318770" cy="318770"/>
            </a:xfrm>
            <a:custGeom>
              <a:avLst/>
              <a:gdLst/>
              <a:ahLst/>
              <a:cxnLst/>
              <a:rect l="l" t="t" r="r" b="b"/>
              <a:pathLst>
                <a:path w="318770" h="318770">
                  <a:moveTo>
                    <a:pt x="158750" y="0"/>
                  </a:moveTo>
                  <a:lnTo>
                    <a:pt x="107614" y="7863"/>
                  </a:lnTo>
                  <a:lnTo>
                    <a:pt x="63916" y="29992"/>
                  </a:lnTo>
                  <a:lnTo>
                    <a:pt x="29911" y="64190"/>
                  </a:lnTo>
                  <a:lnTo>
                    <a:pt x="7853" y="108264"/>
                  </a:lnTo>
                  <a:lnTo>
                    <a:pt x="0" y="160019"/>
                  </a:lnTo>
                  <a:lnTo>
                    <a:pt x="7853" y="211155"/>
                  </a:lnTo>
                  <a:lnTo>
                    <a:pt x="29911" y="254853"/>
                  </a:lnTo>
                  <a:lnTo>
                    <a:pt x="63916" y="288858"/>
                  </a:lnTo>
                  <a:lnTo>
                    <a:pt x="107614" y="310916"/>
                  </a:lnTo>
                  <a:lnTo>
                    <a:pt x="158750" y="318769"/>
                  </a:lnTo>
                  <a:lnTo>
                    <a:pt x="210017" y="310916"/>
                  </a:lnTo>
                  <a:lnTo>
                    <a:pt x="254030" y="288858"/>
                  </a:lnTo>
                  <a:lnTo>
                    <a:pt x="288411" y="254853"/>
                  </a:lnTo>
                  <a:lnTo>
                    <a:pt x="310784" y="211155"/>
                  </a:lnTo>
                  <a:lnTo>
                    <a:pt x="318769" y="160019"/>
                  </a:lnTo>
                  <a:lnTo>
                    <a:pt x="313178" y="116416"/>
                  </a:lnTo>
                  <a:lnTo>
                    <a:pt x="297321" y="77893"/>
                  </a:lnTo>
                  <a:lnTo>
                    <a:pt x="272573" y="45719"/>
                  </a:lnTo>
                  <a:lnTo>
                    <a:pt x="240312" y="21166"/>
                  </a:lnTo>
                  <a:lnTo>
                    <a:pt x="201912" y="5503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59" name="object 59"/>
            <p:cNvSpPr/>
            <p:nvPr/>
          </p:nvSpPr>
          <p:spPr>
            <a:xfrm>
              <a:off x="3572510" y="4698999"/>
              <a:ext cx="318770" cy="318770"/>
            </a:xfrm>
            <a:custGeom>
              <a:avLst/>
              <a:gdLst/>
              <a:ahLst/>
              <a:cxnLst/>
              <a:rect l="l" t="t" r="r" b="b"/>
              <a:pathLst>
                <a:path w="318770" h="318770">
                  <a:moveTo>
                    <a:pt x="158750" y="0"/>
                  </a:moveTo>
                  <a:lnTo>
                    <a:pt x="201912" y="5503"/>
                  </a:lnTo>
                  <a:lnTo>
                    <a:pt x="240312" y="21166"/>
                  </a:lnTo>
                  <a:lnTo>
                    <a:pt x="272573" y="45719"/>
                  </a:lnTo>
                  <a:lnTo>
                    <a:pt x="297321" y="77893"/>
                  </a:lnTo>
                  <a:lnTo>
                    <a:pt x="313178" y="116416"/>
                  </a:lnTo>
                  <a:lnTo>
                    <a:pt x="318769" y="160019"/>
                  </a:lnTo>
                  <a:lnTo>
                    <a:pt x="310784" y="211155"/>
                  </a:lnTo>
                  <a:lnTo>
                    <a:pt x="288411" y="254853"/>
                  </a:lnTo>
                  <a:lnTo>
                    <a:pt x="254030" y="288858"/>
                  </a:lnTo>
                  <a:lnTo>
                    <a:pt x="210017" y="310916"/>
                  </a:lnTo>
                  <a:lnTo>
                    <a:pt x="158750" y="318769"/>
                  </a:lnTo>
                  <a:lnTo>
                    <a:pt x="107614" y="310916"/>
                  </a:lnTo>
                  <a:lnTo>
                    <a:pt x="63916" y="288858"/>
                  </a:lnTo>
                  <a:lnTo>
                    <a:pt x="29911" y="254853"/>
                  </a:lnTo>
                  <a:lnTo>
                    <a:pt x="7853" y="211155"/>
                  </a:lnTo>
                  <a:lnTo>
                    <a:pt x="0" y="160019"/>
                  </a:lnTo>
                  <a:lnTo>
                    <a:pt x="7853" y="108264"/>
                  </a:lnTo>
                  <a:lnTo>
                    <a:pt x="29911" y="64190"/>
                  </a:lnTo>
                  <a:lnTo>
                    <a:pt x="63916" y="29992"/>
                  </a:lnTo>
                  <a:lnTo>
                    <a:pt x="107614" y="7863"/>
                  </a:lnTo>
                  <a:lnTo>
                    <a:pt x="158750" y="0"/>
                  </a:lnTo>
                  <a:close/>
                </a:path>
                <a:path w="318770" h="318770">
                  <a:moveTo>
                    <a:pt x="0" y="0"/>
                  </a:moveTo>
                  <a:lnTo>
                    <a:pt x="0" y="0"/>
                  </a:lnTo>
                </a:path>
                <a:path w="318770" h="318770">
                  <a:moveTo>
                    <a:pt x="318769" y="318769"/>
                  </a:moveTo>
                  <a:lnTo>
                    <a:pt x="318769" y="31876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60" name="object 60"/>
            <p:cNvSpPr/>
            <p:nvPr/>
          </p:nvSpPr>
          <p:spPr>
            <a:xfrm>
              <a:off x="4304030" y="4503419"/>
              <a:ext cx="318770" cy="318770"/>
            </a:xfrm>
            <a:custGeom>
              <a:avLst/>
              <a:gdLst/>
              <a:ahLst/>
              <a:cxnLst/>
              <a:rect l="l" t="t" r="r" b="b"/>
              <a:pathLst>
                <a:path w="318770" h="318770">
                  <a:moveTo>
                    <a:pt x="158750" y="0"/>
                  </a:moveTo>
                  <a:lnTo>
                    <a:pt x="107614" y="7853"/>
                  </a:lnTo>
                  <a:lnTo>
                    <a:pt x="63916" y="29911"/>
                  </a:lnTo>
                  <a:lnTo>
                    <a:pt x="29911" y="63916"/>
                  </a:lnTo>
                  <a:lnTo>
                    <a:pt x="7853" y="107614"/>
                  </a:lnTo>
                  <a:lnTo>
                    <a:pt x="0" y="158749"/>
                  </a:lnTo>
                  <a:lnTo>
                    <a:pt x="7853" y="210505"/>
                  </a:lnTo>
                  <a:lnTo>
                    <a:pt x="29911" y="254579"/>
                  </a:lnTo>
                  <a:lnTo>
                    <a:pt x="63916" y="288777"/>
                  </a:lnTo>
                  <a:lnTo>
                    <a:pt x="107614" y="310906"/>
                  </a:lnTo>
                  <a:lnTo>
                    <a:pt x="158750" y="318769"/>
                  </a:lnTo>
                  <a:lnTo>
                    <a:pt x="202353" y="313266"/>
                  </a:lnTo>
                  <a:lnTo>
                    <a:pt x="240876" y="297603"/>
                  </a:lnTo>
                  <a:lnTo>
                    <a:pt x="273050" y="273049"/>
                  </a:lnTo>
                  <a:lnTo>
                    <a:pt x="297603" y="240876"/>
                  </a:lnTo>
                  <a:lnTo>
                    <a:pt x="313266" y="202353"/>
                  </a:lnTo>
                  <a:lnTo>
                    <a:pt x="318770" y="158749"/>
                  </a:lnTo>
                  <a:lnTo>
                    <a:pt x="310906" y="107614"/>
                  </a:lnTo>
                  <a:lnTo>
                    <a:pt x="288777" y="63916"/>
                  </a:lnTo>
                  <a:lnTo>
                    <a:pt x="254579" y="29911"/>
                  </a:lnTo>
                  <a:lnTo>
                    <a:pt x="210505" y="7853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61" name="object 61"/>
            <p:cNvSpPr/>
            <p:nvPr/>
          </p:nvSpPr>
          <p:spPr>
            <a:xfrm>
              <a:off x="4304030" y="4503419"/>
              <a:ext cx="318770" cy="320040"/>
            </a:xfrm>
            <a:custGeom>
              <a:avLst/>
              <a:gdLst/>
              <a:ahLst/>
              <a:cxnLst/>
              <a:rect l="l" t="t" r="r" b="b"/>
              <a:pathLst>
                <a:path w="318770" h="320039">
                  <a:moveTo>
                    <a:pt x="158750" y="0"/>
                  </a:moveTo>
                  <a:lnTo>
                    <a:pt x="210505" y="7853"/>
                  </a:lnTo>
                  <a:lnTo>
                    <a:pt x="254579" y="29911"/>
                  </a:lnTo>
                  <a:lnTo>
                    <a:pt x="288777" y="63916"/>
                  </a:lnTo>
                  <a:lnTo>
                    <a:pt x="310906" y="107614"/>
                  </a:lnTo>
                  <a:lnTo>
                    <a:pt x="318770" y="158749"/>
                  </a:lnTo>
                  <a:lnTo>
                    <a:pt x="313266" y="202353"/>
                  </a:lnTo>
                  <a:lnTo>
                    <a:pt x="297603" y="240876"/>
                  </a:lnTo>
                  <a:lnTo>
                    <a:pt x="273050" y="273049"/>
                  </a:lnTo>
                  <a:lnTo>
                    <a:pt x="240876" y="297603"/>
                  </a:lnTo>
                  <a:lnTo>
                    <a:pt x="202353" y="313266"/>
                  </a:lnTo>
                  <a:lnTo>
                    <a:pt x="158750" y="318769"/>
                  </a:lnTo>
                  <a:lnTo>
                    <a:pt x="107614" y="310906"/>
                  </a:lnTo>
                  <a:lnTo>
                    <a:pt x="63916" y="288777"/>
                  </a:lnTo>
                  <a:lnTo>
                    <a:pt x="29911" y="254579"/>
                  </a:lnTo>
                  <a:lnTo>
                    <a:pt x="7853" y="210505"/>
                  </a:lnTo>
                  <a:lnTo>
                    <a:pt x="0" y="158749"/>
                  </a:lnTo>
                  <a:lnTo>
                    <a:pt x="7853" y="107614"/>
                  </a:lnTo>
                  <a:lnTo>
                    <a:pt x="29911" y="63916"/>
                  </a:lnTo>
                  <a:lnTo>
                    <a:pt x="63916" y="29911"/>
                  </a:lnTo>
                  <a:lnTo>
                    <a:pt x="107614" y="7853"/>
                  </a:lnTo>
                  <a:lnTo>
                    <a:pt x="158750" y="0"/>
                  </a:lnTo>
                  <a:close/>
                </a:path>
                <a:path w="318770" h="320039">
                  <a:moveTo>
                    <a:pt x="0" y="0"/>
                  </a:moveTo>
                  <a:lnTo>
                    <a:pt x="0" y="0"/>
                  </a:lnTo>
                </a:path>
                <a:path w="318770" h="320039">
                  <a:moveTo>
                    <a:pt x="318770" y="320039"/>
                  </a:moveTo>
                  <a:lnTo>
                    <a:pt x="318770" y="32003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62" name="object 62"/>
            <p:cNvSpPr/>
            <p:nvPr/>
          </p:nvSpPr>
          <p:spPr>
            <a:xfrm>
              <a:off x="5210810" y="4554219"/>
              <a:ext cx="318770" cy="318770"/>
            </a:xfrm>
            <a:custGeom>
              <a:avLst/>
              <a:gdLst/>
              <a:ahLst/>
              <a:cxnLst/>
              <a:rect l="l" t="t" r="r" b="b"/>
              <a:pathLst>
                <a:path w="318770" h="318770">
                  <a:moveTo>
                    <a:pt x="158750" y="0"/>
                  </a:moveTo>
                  <a:lnTo>
                    <a:pt x="107614" y="7853"/>
                  </a:lnTo>
                  <a:lnTo>
                    <a:pt x="63916" y="29911"/>
                  </a:lnTo>
                  <a:lnTo>
                    <a:pt x="29911" y="63916"/>
                  </a:lnTo>
                  <a:lnTo>
                    <a:pt x="7853" y="107614"/>
                  </a:lnTo>
                  <a:lnTo>
                    <a:pt x="0" y="158749"/>
                  </a:lnTo>
                  <a:lnTo>
                    <a:pt x="7853" y="210505"/>
                  </a:lnTo>
                  <a:lnTo>
                    <a:pt x="29911" y="254579"/>
                  </a:lnTo>
                  <a:lnTo>
                    <a:pt x="63916" y="288777"/>
                  </a:lnTo>
                  <a:lnTo>
                    <a:pt x="107614" y="310906"/>
                  </a:lnTo>
                  <a:lnTo>
                    <a:pt x="158750" y="318769"/>
                  </a:lnTo>
                  <a:lnTo>
                    <a:pt x="201912" y="313266"/>
                  </a:lnTo>
                  <a:lnTo>
                    <a:pt x="240312" y="297603"/>
                  </a:lnTo>
                  <a:lnTo>
                    <a:pt x="272573" y="273049"/>
                  </a:lnTo>
                  <a:lnTo>
                    <a:pt x="297321" y="240876"/>
                  </a:lnTo>
                  <a:lnTo>
                    <a:pt x="313178" y="202353"/>
                  </a:lnTo>
                  <a:lnTo>
                    <a:pt x="318769" y="158749"/>
                  </a:lnTo>
                  <a:lnTo>
                    <a:pt x="310784" y="107614"/>
                  </a:lnTo>
                  <a:lnTo>
                    <a:pt x="288411" y="63916"/>
                  </a:lnTo>
                  <a:lnTo>
                    <a:pt x="254030" y="29911"/>
                  </a:lnTo>
                  <a:lnTo>
                    <a:pt x="210017" y="7853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63" name="object 63"/>
            <p:cNvSpPr/>
            <p:nvPr/>
          </p:nvSpPr>
          <p:spPr>
            <a:xfrm>
              <a:off x="2268220" y="4128769"/>
              <a:ext cx="3903979" cy="1195070"/>
            </a:xfrm>
            <a:custGeom>
              <a:avLst/>
              <a:gdLst/>
              <a:ahLst/>
              <a:cxnLst/>
              <a:rect l="l" t="t" r="r" b="b"/>
              <a:pathLst>
                <a:path w="3903979" h="1195070">
                  <a:moveTo>
                    <a:pt x="3101340" y="425449"/>
                  </a:moveTo>
                  <a:lnTo>
                    <a:pt x="3152607" y="433303"/>
                  </a:lnTo>
                  <a:lnTo>
                    <a:pt x="3196620" y="455361"/>
                  </a:lnTo>
                  <a:lnTo>
                    <a:pt x="3231001" y="489366"/>
                  </a:lnTo>
                  <a:lnTo>
                    <a:pt x="3253374" y="533064"/>
                  </a:lnTo>
                  <a:lnTo>
                    <a:pt x="3261359" y="584199"/>
                  </a:lnTo>
                  <a:lnTo>
                    <a:pt x="3255768" y="627803"/>
                  </a:lnTo>
                  <a:lnTo>
                    <a:pt x="3239911" y="666326"/>
                  </a:lnTo>
                  <a:lnTo>
                    <a:pt x="3215163" y="698499"/>
                  </a:lnTo>
                  <a:lnTo>
                    <a:pt x="3182902" y="723053"/>
                  </a:lnTo>
                  <a:lnTo>
                    <a:pt x="3144502" y="738716"/>
                  </a:lnTo>
                  <a:lnTo>
                    <a:pt x="3101340" y="744219"/>
                  </a:lnTo>
                  <a:lnTo>
                    <a:pt x="3050204" y="736356"/>
                  </a:lnTo>
                  <a:lnTo>
                    <a:pt x="3006506" y="714227"/>
                  </a:lnTo>
                  <a:lnTo>
                    <a:pt x="2972501" y="680029"/>
                  </a:lnTo>
                  <a:lnTo>
                    <a:pt x="2950443" y="635955"/>
                  </a:lnTo>
                  <a:lnTo>
                    <a:pt x="2942590" y="584199"/>
                  </a:lnTo>
                  <a:lnTo>
                    <a:pt x="2950443" y="533064"/>
                  </a:lnTo>
                  <a:lnTo>
                    <a:pt x="2972501" y="489366"/>
                  </a:lnTo>
                  <a:lnTo>
                    <a:pt x="3006506" y="455361"/>
                  </a:lnTo>
                  <a:lnTo>
                    <a:pt x="3050204" y="433303"/>
                  </a:lnTo>
                  <a:lnTo>
                    <a:pt x="3101340" y="425449"/>
                  </a:lnTo>
                  <a:close/>
                </a:path>
                <a:path w="3903979" h="1195070">
                  <a:moveTo>
                    <a:pt x="2942590" y="425449"/>
                  </a:moveTo>
                  <a:lnTo>
                    <a:pt x="2942590" y="425449"/>
                  </a:lnTo>
                </a:path>
                <a:path w="3903979" h="1195070">
                  <a:moveTo>
                    <a:pt x="3261359" y="745489"/>
                  </a:moveTo>
                  <a:lnTo>
                    <a:pt x="3261359" y="745489"/>
                  </a:lnTo>
                </a:path>
                <a:path w="3903979" h="1195070">
                  <a:moveTo>
                    <a:pt x="1951990" y="1195069"/>
                  </a:moveTo>
                  <a:lnTo>
                    <a:pt x="0" y="1195069"/>
                  </a:lnTo>
                  <a:lnTo>
                    <a:pt x="0" y="0"/>
                  </a:lnTo>
                  <a:lnTo>
                    <a:pt x="3903979" y="0"/>
                  </a:lnTo>
                  <a:lnTo>
                    <a:pt x="3903979" y="1195069"/>
                  </a:lnTo>
                  <a:lnTo>
                    <a:pt x="1951990" y="119506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1369484" y="3013075"/>
            <a:ext cx="4287308" cy="991724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499598">
              <a:spcBef>
                <a:spcPts val="83"/>
              </a:spcBef>
            </a:pPr>
            <a:r>
              <a:rPr sz="2000" spc="-58" dirty="0">
                <a:latin typeface="Arial"/>
                <a:cs typeface="Arial"/>
              </a:rPr>
              <a:t>Absorption</a:t>
            </a:r>
            <a:r>
              <a:rPr sz="2000" spc="-129" dirty="0">
                <a:latin typeface="Arial"/>
                <a:cs typeface="Arial"/>
              </a:rPr>
              <a:t> </a:t>
            </a:r>
            <a:r>
              <a:rPr sz="2000" spc="-8" dirty="0">
                <a:latin typeface="Arial"/>
                <a:cs typeface="Arial"/>
              </a:rPr>
              <a:t>(“partitioning”)</a:t>
            </a:r>
            <a:endParaRPr sz="2000" dirty="0">
              <a:latin typeface="Arial"/>
              <a:cs typeface="Arial"/>
            </a:endParaRPr>
          </a:p>
          <a:p>
            <a:pPr>
              <a:spcBef>
                <a:spcPts val="17"/>
              </a:spcBef>
            </a:pPr>
            <a:endParaRPr sz="2375" dirty="0">
              <a:latin typeface="Arial"/>
              <a:cs typeface="Arial"/>
            </a:endParaRPr>
          </a:p>
          <a:p>
            <a:pPr marL="10583"/>
            <a:r>
              <a:rPr sz="2000" spc="-296" dirty="0">
                <a:latin typeface="Arial"/>
                <a:cs typeface="Arial"/>
              </a:rPr>
              <a:t>PHASE</a:t>
            </a:r>
            <a:r>
              <a:rPr sz="2000" spc="-108" dirty="0">
                <a:latin typeface="Arial"/>
                <a:cs typeface="Arial"/>
              </a:rPr>
              <a:t> </a:t>
            </a:r>
            <a:r>
              <a:rPr sz="2000" spc="-54" dirty="0">
                <a:latin typeface="Arial"/>
                <a:cs typeface="Arial"/>
              </a:rPr>
              <a:t>I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412875" y="4774142"/>
            <a:ext cx="884767" cy="318463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0583">
              <a:spcBef>
                <a:spcPts val="83"/>
              </a:spcBef>
            </a:pPr>
            <a:r>
              <a:rPr sz="2000" spc="-296" dirty="0">
                <a:latin typeface="Arial"/>
                <a:cs typeface="Arial"/>
              </a:rPr>
              <a:t>PHASE</a:t>
            </a:r>
            <a:r>
              <a:rPr sz="2000" spc="-158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2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572469" y="1171575"/>
            <a:ext cx="3245378" cy="1100728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994794">
              <a:spcBef>
                <a:spcPts val="83"/>
              </a:spcBef>
            </a:pPr>
            <a:r>
              <a:rPr sz="2000" spc="-83" dirty="0">
                <a:latin typeface="Arial"/>
                <a:cs typeface="Arial"/>
              </a:rPr>
              <a:t>Adsorbate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  <a:p>
            <a:pPr marL="295263">
              <a:spcBef>
                <a:spcPts val="1300"/>
              </a:spcBef>
            </a:pPr>
            <a:r>
              <a:rPr sz="2000" spc="-75" dirty="0">
                <a:latin typeface="Arial"/>
                <a:cs typeface="Arial"/>
              </a:rPr>
              <a:t>Adsorbent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4568295" y="1130300"/>
            <a:ext cx="170921" cy="1550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00"/>
          </a:p>
        </p:txBody>
      </p:sp>
      <p:grpSp>
        <p:nvGrpSpPr>
          <p:cNvPr id="68" name="object 68"/>
          <p:cNvGrpSpPr/>
          <p:nvPr/>
        </p:nvGrpSpPr>
        <p:grpSpPr>
          <a:xfrm>
            <a:off x="2572469" y="732367"/>
            <a:ext cx="3260196" cy="1003829"/>
            <a:chOff x="2167027" y="830987"/>
            <a:chExt cx="3912235" cy="1204595"/>
          </a:xfrm>
        </p:grpSpPr>
        <p:sp>
          <p:nvSpPr>
            <p:cNvPr id="69" name="object 69"/>
            <p:cNvSpPr/>
            <p:nvPr/>
          </p:nvSpPr>
          <p:spPr>
            <a:xfrm>
              <a:off x="2171699" y="835659"/>
              <a:ext cx="3902710" cy="1195070"/>
            </a:xfrm>
            <a:custGeom>
              <a:avLst/>
              <a:gdLst/>
              <a:ahLst/>
              <a:cxnLst/>
              <a:rect l="l" t="t" r="r" b="b"/>
              <a:pathLst>
                <a:path w="3902710" h="1195070">
                  <a:moveTo>
                    <a:pt x="1951989" y="1195069"/>
                  </a:moveTo>
                  <a:lnTo>
                    <a:pt x="0" y="1195069"/>
                  </a:lnTo>
                  <a:lnTo>
                    <a:pt x="0" y="0"/>
                  </a:lnTo>
                  <a:lnTo>
                    <a:pt x="3902710" y="0"/>
                  </a:lnTo>
                  <a:lnTo>
                    <a:pt x="3902710" y="1195069"/>
                  </a:lnTo>
                  <a:lnTo>
                    <a:pt x="1951989" y="119506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70" name="object 70"/>
            <p:cNvSpPr/>
            <p:nvPr/>
          </p:nvSpPr>
          <p:spPr>
            <a:xfrm>
              <a:off x="2541269" y="990599"/>
              <a:ext cx="318770" cy="318770"/>
            </a:xfrm>
            <a:custGeom>
              <a:avLst/>
              <a:gdLst/>
              <a:ahLst/>
              <a:cxnLst/>
              <a:rect l="l" t="t" r="r" b="b"/>
              <a:pathLst>
                <a:path w="318769" h="318769">
                  <a:moveTo>
                    <a:pt x="160019" y="0"/>
                  </a:moveTo>
                  <a:lnTo>
                    <a:pt x="108752" y="7985"/>
                  </a:lnTo>
                  <a:lnTo>
                    <a:pt x="64739" y="30358"/>
                  </a:lnTo>
                  <a:lnTo>
                    <a:pt x="30358" y="64739"/>
                  </a:lnTo>
                  <a:lnTo>
                    <a:pt x="7985" y="108752"/>
                  </a:lnTo>
                  <a:lnTo>
                    <a:pt x="0" y="160020"/>
                  </a:lnTo>
                  <a:lnTo>
                    <a:pt x="7985" y="211155"/>
                  </a:lnTo>
                  <a:lnTo>
                    <a:pt x="30358" y="254853"/>
                  </a:lnTo>
                  <a:lnTo>
                    <a:pt x="64739" y="288858"/>
                  </a:lnTo>
                  <a:lnTo>
                    <a:pt x="108752" y="310916"/>
                  </a:lnTo>
                  <a:lnTo>
                    <a:pt x="160019" y="318770"/>
                  </a:lnTo>
                  <a:lnTo>
                    <a:pt x="211155" y="310916"/>
                  </a:lnTo>
                  <a:lnTo>
                    <a:pt x="254853" y="288858"/>
                  </a:lnTo>
                  <a:lnTo>
                    <a:pt x="288858" y="254853"/>
                  </a:lnTo>
                  <a:lnTo>
                    <a:pt x="310916" y="211155"/>
                  </a:lnTo>
                  <a:lnTo>
                    <a:pt x="318769" y="160020"/>
                  </a:lnTo>
                  <a:lnTo>
                    <a:pt x="310916" y="108752"/>
                  </a:lnTo>
                  <a:lnTo>
                    <a:pt x="288858" y="64739"/>
                  </a:lnTo>
                  <a:lnTo>
                    <a:pt x="254853" y="30358"/>
                  </a:lnTo>
                  <a:lnTo>
                    <a:pt x="211155" y="7985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71" name="object 71"/>
            <p:cNvSpPr/>
            <p:nvPr/>
          </p:nvSpPr>
          <p:spPr>
            <a:xfrm>
              <a:off x="2541269" y="990599"/>
              <a:ext cx="320040" cy="320040"/>
            </a:xfrm>
            <a:custGeom>
              <a:avLst/>
              <a:gdLst/>
              <a:ahLst/>
              <a:cxnLst/>
              <a:rect l="l" t="t" r="r" b="b"/>
              <a:pathLst>
                <a:path w="320039" h="320040">
                  <a:moveTo>
                    <a:pt x="160019" y="0"/>
                  </a:moveTo>
                  <a:lnTo>
                    <a:pt x="211155" y="7985"/>
                  </a:lnTo>
                  <a:lnTo>
                    <a:pt x="254853" y="30358"/>
                  </a:lnTo>
                  <a:lnTo>
                    <a:pt x="288858" y="64739"/>
                  </a:lnTo>
                  <a:lnTo>
                    <a:pt x="310916" y="108752"/>
                  </a:lnTo>
                  <a:lnTo>
                    <a:pt x="318769" y="160020"/>
                  </a:lnTo>
                  <a:lnTo>
                    <a:pt x="310916" y="211155"/>
                  </a:lnTo>
                  <a:lnTo>
                    <a:pt x="288858" y="254853"/>
                  </a:lnTo>
                  <a:lnTo>
                    <a:pt x="254853" y="288858"/>
                  </a:lnTo>
                  <a:lnTo>
                    <a:pt x="211155" y="310916"/>
                  </a:lnTo>
                  <a:lnTo>
                    <a:pt x="160019" y="318770"/>
                  </a:lnTo>
                  <a:lnTo>
                    <a:pt x="108752" y="310916"/>
                  </a:lnTo>
                  <a:lnTo>
                    <a:pt x="64739" y="288858"/>
                  </a:lnTo>
                  <a:lnTo>
                    <a:pt x="30358" y="254853"/>
                  </a:lnTo>
                  <a:lnTo>
                    <a:pt x="7985" y="211155"/>
                  </a:lnTo>
                  <a:lnTo>
                    <a:pt x="0" y="160020"/>
                  </a:lnTo>
                  <a:lnTo>
                    <a:pt x="7985" y="108752"/>
                  </a:lnTo>
                  <a:lnTo>
                    <a:pt x="30358" y="64739"/>
                  </a:lnTo>
                  <a:lnTo>
                    <a:pt x="64739" y="30358"/>
                  </a:lnTo>
                  <a:lnTo>
                    <a:pt x="108752" y="7985"/>
                  </a:lnTo>
                  <a:lnTo>
                    <a:pt x="160019" y="0"/>
                  </a:lnTo>
                  <a:close/>
                </a:path>
                <a:path w="320039" h="320040">
                  <a:moveTo>
                    <a:pt x="0" y="0"/>
                  </a:moveTo>
                  <a:lnTo>
                    <a:pt x="0" y="0"/>
                  </a:lnTo>
                </a:path>
                <a:path w="320039" h="320040">
                  <a:moveTo>
                    <a:pt x="320040" y="320039"/>
                  </a:moveTo>
                  <a:lnTo>
                    <a:pt x="320040" y="32003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72" name="object 72"/>
            <p:cNvSpPr/>
            <p:nvPr/>
          </p:nvSpPr>
          <p:spPr>
            <a:xfrm>
              <a:off x="4725669" y="1084579"/>
              <a:ext cx="318770" cy="318770"/>
            </a:xfrm>
            <a:custGeom>
              <a:avLst/>
              <a:gdLst/>
              <a:ahLst/>
              <a:cxnLst/>
              <a:rect l="l" t="t" r="r" b="b"/>
              <a:pathLst>
                <a:path w="318770" h="318769">
                  <a:moveTo>
                    <a:pt x="160019" y="0"/>
                  </a:moveTo>
                  <a:lnTo>
                    <a:pt x="108752" y="7853"/>
                  </a:lnTo>
                  <a:lnTo>
                    <a:pt x="64739" y="29911"/>
                  </a:lnTo>
                  <a:lnTo>
                    <a:pt x="30358" y="63916"/>
                  </a:lnTo>
                  <a:lnTo>
                    <a:pt x="7985" y="107614"/>
                  </a:lnTo>
                  <a:lnTo>
                    <a:pt x="0" y="158750"/>
                  </a:lnTo>
                  <a:lnTo>
                    <a:pt x="5591" y="202353"/>
                  </a:lnTo>
                  <a:lnTo>
                    <a:pt x="21448" y="240876"/>
                  </a:lnTo>
                  <a:lnTo>
                    <a:pt x="46196" y="273050"/>
                  </a:lnTo>
                  <a:lnTo>
                    <a:pt x="78457" y="297603"/>
                  </a:lnTo>
                  <a:lnTo>
                    <a:pt x="116857" y="313266"/>
                  </a:lnTo>
                  <a:lnTo>
                    <a:pt x="160019" y="318770"/>
                  </a:lnTo>
                  <a:lnTo>
                    <a:pt x="211155" y="310906"/>
                  </a:lnTo>
                  <a:lnTo>
                    <a:pt x="254853" y="288777"/>
                  </a:lnTo>
                  <a:lnTo>
                    <a:pt x="288858" y="254579"/>
                  </a:lnTo>
                  <a:lnTo>
                    <a:pt x="310916" y="210505"/>
                  </a:lnTo>
                  <a:lnTo>
                    <a:pt x="318769" y="158750"/>
                  </a:lnTo>
                  <a:lnTo>
                    <a:pt x="310916" y="107614"/>
                  </a:lnTo>
                  <a:lnTo>
                    <a:pt x="288858" y="63916"/>
                  </a:lnTo>
                  <a:lnTo>
                    <a:pt x="254853" y="29911"/>
                  </a:lnTo>
                  <a:lnTo>
                    <a:pt x="211155" y="7853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73" name="object 73"/>
            <p:cNvSpPr/>
            <p:nvPr/>
          </p:nvSpPr>
          <p:spPr>
            <a:xfrm>
              <a:off x="4725669" y="1084579"/>
              <a:ext cx="320040" cy="318770"/>
            </a:xfrm>
            <a:custGeom>
              <a:avLst/>
              <a:gdLst/>
              <a:ahLst/>
              <a:cxnLst/>
              <a:rect l="l" t="t" r="r" b="b"/>
              <a:pathLst>
                <a:path w="320039" h="318769">
                  <a:moveTo>
                    <a:pt x="160019" y="0"/>
                  </a:moveTo>
                  <a:lnTo>
                    <a:pt x="211155" y="7853"/>
                  </a:lnTo>
                  <a:lnTo>
                    <a:pt x="254853" y="29911"/>
                  </a:lnTo>
                  <a:lnTo>
                    <a:pt x="288858" y="63916"/>
                  </a:lnTo>
                  <a:lnTo>
                    <a:pt x="310916" y="107614"/>
                  </a:lnTo>
                  <a:lnTo>
                    <a:pt x="318769" y="158750"/>
                  </a:lnTo>
                  <a:lnTo>
                    <a:pt x="310916" y="210505"/>
                  </a:lnTo>
                  <a:lnTo>
                    <a:pt x="288858" y="254579"/>
                  </a:lnTo>
                  <a:lnTo>
                    <a:pt x="254853" y="288777"/>
                  </a:lnTo>
                  <a:lnTo>
                    <a:pt x="211155" y="310906"/>
                  </a:lnTo>
                  <a:lnTo>
                    <a:pt x="160019" y="318770"/>
                  </a:lnTo>
                  <a:lnTo>
                    <a:pt x="116857" y="313266"/>
                  </a:lnTo>
                  <a:lnTo>
                    <a:pt x="78457" y="297603"/>
                  </a:lnTo>
                  <a:lnTo>
                    <a:pt x="46196" y="273050"/>
                  </a:lnTo>
                  <a:lnTo>
                    <a:pt x="21448" y="240876"/>
                  </a:lnTo>
                  <a:lnTo>
                    <a:pt x="5591" y="202353"/>
                  </a:lnTo>
                  <a:lnTo>
                    <a:pt x="0" y="158750"/>
                  </a:lnTo>
                  <a:lnTo>
                    <a:pt x="7985" y="107614"/>
                  </a:lnTo>
                  <a:lnTo>
                    <a:pt x="30358" y="63916"/>
                  </a:lnTo>
                  <a:lnTo>
                    <a:pt x="64739" y="29911"/>
                  </a:lnTo>
                  <a:lnTo>
                    <a:pt x="108752" y="7853"/>
                  </a:lnTo>
                  <a:lnTo>
                    <a:pt x="160019" y="0"/>
                  </a:lnTo>
                  <a:close/>
                </a:path>
                <a:path w="320039" h="318769">
                  <a:moveTo>
                    <a:pt x="0" y="0"/>
                  </a:moveTo>
                  <a:lnTo>
                    <a:pt x="0" y="0"/>
                  </a:lnTo>
                </a:path>
                <a:path w="320039" h="318769">
                  <a:moveTo>
                    <a:pt x="320039" y="318770"/>
                  </a:moveTo>
                  <a:lnTo>
                    <a:pt x="320039" y="31877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74" name="object 74"/>
            <p:cNvSpPr/>
            <p:nvPr/>
          </p:nvSpPr>
          <p:spPr>
            <a:xfrm>
              <a:off x="3296919" y="1106169"/>
              <a:ext cx="318770" cy="320040"/>
            </a:xfrm>
            <a:custGeom>
              <a:avLst/>
              <a:gdLst/>
              <a:ahLst/>
              <a:cxnLst/>
              <a:rect l="l" t="t" r="r" b="b"/>
              <a:pathLst>
                <a:path w="318770" h="320040">
                  <a:moveTo>
                    <a:pt x="160019" y="0"/>
                  </a:moveTo>
                  <a:lnTo>
                    <a:pt x="108752" y="7985"/>
                  </a:lnTo>
                  <a:lnTo>
                    <a:pt x="64739" y="30358"/>
                  </a:lnTo>
                  <a:lnTo>
                    <a:pt x="30358" y="64739"/>
                  </a:lnTo>
                  <a:lnTo>
                    <a:pt x="7985" y="108752"/>
                  </a:lnTo>
                  <a:lnTo>
                    <a:pt x="0" y="160019"/>
                  </a:lnTo>
                  <a:lnTo>
                    <a:pt x="7985" y="211287"/>
                  </a:lnTo>
                  <a:lnTo>
                    <a:pt x="30358" y="255300"/>
                  </a:lnTo>
                  <a:lnTo>
                    <a:pt x="64739" y="289681"/>
                  </a:lnTo>
                  <a:lnTo>
                    <a:pt x="108752" y="312054"/>
                  </a:lnTo>
                  <a:lnTo>
                    <a:pt x="160019" y="320039"/>
                  </a:lnTo>
                  <a:lnTo>
                    <a:pt x="211155" y="312054"/>
                  </a:lnTo>
                  <a:lnTo>
                    <a:pt x="254853" y="289681"/>
                  </a:lnTo>
                  <a:lnTo>
                    <a:pt x="288858" y="255300"/>
                  </a:lnTo>
                  <a:lnTo>
                    <a:pt x="310916" y="211287"/>
                  </a:lnTo>
                  <a:lnTo>
                    <a:pt x="318769" y="160019"/>
                  </a:lnTo>
                  <a:lnTo>
                    <a:pt x="310916" y="108752"/>
                  </a:lnTo>
                  <a:lnTo>
                    <a:pt x="288858" y="64739"/>
                  </a:lnTo>
                  <a:lnTo>
                    <a:pt x="254853" y="30358"/>
                  </a:lnTo>
                  <a:lnTo>
                    <a:pt x="211155" y="7985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75" name="object 75"/>
            <p:cNvSpPr/>
            <p:nvPr/>
          </p:nvSpPr>
          <p:spPr>
            <a:xfrm>
              <a:off x="3296919" y="1106169"/>
              <a:ext cx="320040" cy="320040"/>
            </a:xfrm>
            <a:custGeom>
              <a:avLst/>
              <a:gdLst/>
              <a:ahLst/>
              <a:cxnLst/>
              <a:rect l="l" t="t" r="r" b="b"/>
              <a:pathLst>
                <a:path w="320039" h="320040">
                  <a:moveTo>
                    <a:pt x="160019" y="0"/>
                  </a:moveTo>
                  <a:lnTo>
                    <a:pt x="211155" y="7985"/>
                  </a:lnTo>
                  <a:lnTo>
                    <a:pt x="254853" y="30358"/>
                  </a:lnTo>
                  <a:lnTo>
                    <a:pt x="288858" y="64739"/>
                  </a:lnTo>
                  <a:lnTo>
                    <a:pt x="310916" y="108752"/>
                  </a:lnTo>
                  <a:lnTo>
                    <a:pt x="318769" y="160019"/>
                  </a:lnTo>
                  <a:lnTo>
                    <a:pt x="310916" y="211287"/>
                  </a:lnTo>
                  <a:lnTo>
                    <a:pt x="288858" y="255300"/>
                  </a:lnTo>
                  <a:lnTo>
                    <a:pt x="254853" y="289681"/>
                  </a:lnTo>
                  <a:lnTo>
                    <a:pt x="211155" y="312054"/>
                  </a:lnTo>
                  <a:lnTo>
                    <a:pt x="160019" y="320039"/>
                  </a:lnTo>
                  <a:lnTo>
                    <a:pt x="108752" y="312054"/>
                  </a:lnTo>
                  <a:lnTo>
                    <a:pt x="64739" y="289681"/>
                  </a:lnTo>
                  <a:lnTo>
                    <a:pt x="30358" y="255300"/>
                  </a:lnTo>
                  <a:lnTo>
                    <a:pt x="7985" y="211287"/>
                  </a:lnTo>
                  <a:lnTo>
                    <a:pt x="0" y="160019"/>
                  </a:lnTo>
                  <a:lnTo>
                    <a:pt x="7985" y="108752"/>
                  </a:lnTo>
                  <a:lnTo>
                    <a:pt x="30358" y="64739"/>
                  </a:lnTo>
                  <a:lnTo>
                    <a:pt x="64739" y="30358"/>
                  </a:lnTo>
                  <a:lnTo>
                    <a:pt x="108752" y="7985"/>
                  </a:lnTo>
                  <a:lnTo>
                    <a:pt x="160019" y="0"/>
                  </a:lnTo>
                  <a:close/>
                </a:path>
                <a:path w="320039" h="320040">
                  <a:moveTo>
                    <a:pt x="0" y="0"/>
                  </a:moveTo>
                  <a:lnTo>
                    <a:pt x="0" y="0"/>
                  </a:lnTo>
                </a:path>
                <a:path w="320039" h="320040">
                  <a:moveTo>
                    <a:pt x="320039" y="320039"/>
                  </a:moveTo>
                  <a:lnTo>
                    <a:pt x="320039" y="32003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76" name="object 76"/>
            <p:cNvSpPr/>
            <p:nvPr/>
          </p:nvSpPr>
          <p:spPr>
            <a:xfrm>
              <a:off x="4014469" y="895349"/>
              <a:ext cx="318770" cy="318770"/>
            </a:xfrm>
            <a:custGeom>
              <a:avLst/>
              <a:gdLst/>
              <a:ahLst/>
              <a:cxnLst/>
              <a:rect l="l" t="t" r="r" b="b"/>
              <a:pathLst>
                <a:path w="318770" h="318769">
                  <a:moveTo>
                    <a:pt x="158750" y="0"/>
                  </a:moveTo>
                  <a:lnTo>
                    <a:pt x="107614" y="7863"/>
                  </a:lnTo>
                  <a:lnTo>
                    <a:pt x="63916" y="29992"/>
                  </a:lnTo>
                  <a:lnTo>
                    <a:pt x="29911" y="64190"/>
                  </a:lnTo>
                  <a:lnTo>
                    <a:pt x="7853" y="108264"/>
                  </a:lnTo>
                  <a:lnTo>
                    <a:pt x="0" y="160020"/>
                  </a:lnTo>
                  <a:lnTo>
                    <a:pt x="7853" y="211155"/>
                  </a:lnTo>
                  <a:lnTo>
                    <a:pt x="29911" y="254853"/>
                  </a:lnTo>
                  <a:lnTo>
                    <a:pt x="63916" y="288858"/>
                  </a:lnTo>
                  <a:lnTo>
                    <a:pt x="107614" y="310916"/>
                  </a:lnTo>
                  <a:lnTo>
                    <a:pt x="158750" y="318770"/>
                  </a:lnTo>
                  <a:lnTo>
                    <a:pt x="210505" y="310916"/>
                  </a:lnTo>
                  <a:lnTo>
                    <a:pt x="254579" y="288858"/>
                  </a:lnTo>
                  <a:lnTo>
                    <a:pt x="288777" y="254853"/>
                  </a:lnTo>
                  <a:lnTo>
                    <a:pt x="310906" y="211155"/>
                  </a:lnTo>
                  <a:lnTo>
                    <a:pt x="318769" y="160020"/>
                  </a:lnTo>
                  <a:lnTo>
                    <a:pt x="313266" y="116416"/>
                  </a:lnTo>
                  <a:lnTo>
                    <a:pt x="297603" y="77893"/>
                  </a:lnTo>
                  <a:lnTo>
                    <a:pt x="273049" y="45720"/>
                  </a:lnTo>
                  <a:lnTo>
                    <a:pt x="240876" y="21166"/>
                  </a:lnTo>
                  <a:lnTo>
                    <a:pt x="202353" y="5503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77" name="object 77"/>
            <p:cNvSpPr/>
            <p:nvPr/>
          </p:nvSpPr>
          <p:spPr>
            <a:xfrm>
              <a:off x="4014469" y="895349"/>
              <a:ext cx="320040" cy="318770"/>
            </a:xfrm>
            <a:custGeom>
              <a:avLst/>
              <a:gdLst/>
              <a:ahLst/>
              <a:cxnLst/>
              <a:rect l="l" t="t" r="r" b="b"/>
              <a:pathLst>
                <a:path w="320039" h="318769">
                  <a:moveTo>
                    <a:pt x="158750" y="0"/>
                  </a:moveTo>
                  <a:lnTo>
                    <a:pt x="202353" y="5503"/>
                  </a:lnTo>
                  <a:lnTo>
                    <a:pt x="240876" y="21166"/>
                  </a:lnTo>
                  <a:lnTo>
                    <a:pt x="273049" y="45720"/>
                  </a:lnTo>
                  <a:lnTo>
                    <a:pt x="297603" y="77893"/>
                  </a:lnTo>
                  <a:lnTo>
                    <a:pt x="313266" y="116416"/>
                  </a:lnTo>
                  <a:lnTo>
                    <a:pt x="318769" y="160020"/>
                  </a:lnTo>
                  <a:lnTo>
                    <a:pt x="310906" y="211155"/>
                  </a:lnTo>
                  <a:lnTo>
                    <a:pt x="288777" y="254853"/>
                  </a:lnTo>
                  <a:lnTo>
                    <a:pt x="254579" y="288858"/>
                  </a:lnTo>
                  <a:lnTo>
                    <a:pt x="210505" y="310916"/>
                  </a:lnTo>
                  <a:lnTo>
                    <a:pt x="158750" y="318770"/>
                  </a:lnTo>
                  <a:lnTo>
                    <a:pt x="107614" y="310916"/>
                  </a:lnTo>
                  <a:lnTo>
                    <a:pt x="63916" y="288858"/>
                  </a:lnTo>
                  <a:lnTo>
                    <a:pt x="29911" y="254853"/>
                  </a:lnTo>
                  <a:lnTo>
                    <a:pt x="7853" y="211155"/>
                  </a:lnTo>
                  <a:lnTo>
                    <a:pt x="0" y="160020"/>
                  </a:lnTo>
                  <a:lnTo>
                    <a:pt x="7853" y="108264"/>
                  </a:lnTo>
                  <a:lnTo>
                    <a:pt x="29911" y="64190"/>
                  </a:lnTo>
                  <a:lnTo>
                    <a:pt x="63916" y="29992"/>
                  </a:lnTo>
                  <a:lnTo>
                    <a:pt x="107614" y="7863"/>
                  </a:lnTo>
                  <a:lnTo>
                    <a:pt x="158750" y="0"/>
                  </a:lnTo>
                  <a:close/>
                </a:path>
                <a:path w="320039" h="318769">
                  <a:moveTo>
                    <a:pt x="0" y="0"/>
                  </a:moveTo>
                  <a:lnTo>
                    <a:pt x="0" y="0"/>
                  </a:lnTo>
                </a:path>
                <a:path w="320039" h="318769">
                  <a:moveTo>
                    <a:pt x="320039" y="318770"/>
                  </a:moveTo>
                  <a:lnTo>
                    <a:pt x="320039" y="31877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78" name="object 78"/>
            <p:cNvSpPr/>
            <p:nvPr/>
          </p:nvSpPr>
          <p:spPr>
            <a:xfrm>
              <a:off x="4180839" y="1319529"/>
              <a:ext cx="10160" cy="204470"/>
            </a:xfrm>
            <a:custGeom>
              <a:avLst/>
              <a:gdLst/>
              <a:ahLst/>
              <a:cxnLst/>
              <a:rect l="l" t="t" r="r" b="b"/>
              <a:pathLst>
                <a:path w="10160" h="204469">
                  <a:moveTo>
                    <a:pt x="10160" y="204470"/>
                  </a:moveTo>
                  <a:lnTo>
                    <a:pt x="0" y="0"/>
                  </a:lnTo>
                </a:path>
              </a:pathLst>
            </a:custGeom>
            <a:ln w="8889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79" name="object 79"/>
            <p:cNvSpPr/>
            <p:nvPr/>
          </p:nvSpPr>
          <p:spPr>
            <a:xfrm>
              <a:off x="4123689" y="1214119"/>
              <a:ext cx="113030" cy="115570"/>
            </a:xfrm>
            <a:custGeom>
              <a:avLst/>
              <a:gdLst/>
              <a:ahLst/>
              <a:cxnLst/>
              <a:rect l="l" t="t" r="r" b="b"/>
              <a:pathLst>
                <a:path w="113029" h="115569">
                  <a:moveTo>
                    <a:pt x="50800" y="0"/>
                  </a:moveTo>
                  <a:lnTo>
                    <a:pt x="0" y="106679"/>
                  </a:lnTo>
                  <a:lnTo>
                    <a:pt x="17780" y="115569"/>
                  </a:lnTo>
                  <a:lnTo>
                    <a:pt x="53339" y="40639"/>
                  </a:lnTo>
                  <a:lnTo>
                    <a:pt x="96520" y="111759"/>
                  </a:lnTo>
                  <a:lnTo>
                    <a:pt x="113030" y="100329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80" name="object 80"/>
            <p:cNvSpPr/>
            <p:nvPr/>
          </p:nvSpPr>
          <p:spPr>
            <a:xfrm>
              <a:off x="3108959" y="1598929"/>
              <a:ext cx="320040" cy="111760"/>
            </a:xfrm>
            <a:custGeom>
              <a:avLst/>
              <a:gdLst/>
              <a:ahLst/>
              <a:cxnLst/>
              <a:rect l="l" t="t" r="r" b="b"/>
              <a:pathLst>
                <a:path w="320039" h="111760">
                  <a:moveTo>
                    <a:pt x="320039" y="0"/>
                  </a:moveTo>
                  <a:lnTo>
                    <a:pt x="0" y="111760"/>
                  </a:lnTo>
                </a:path>
              </a:pathLst>
            </a:custGeom>
            <a:ln w="8890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</p:grpSp>
      <p:grpSp>
        <p:nvGrpSpPr>
          <p:cNvPr id="81" name="object 81"/>
          <p:cNvGrpSpPr/>
          <p:nvPr/>
        </p:nvGrpSpPr>
        <p:grpSpPr>
          <a:xfrm>
            <a:off x="3269191" y="1381125"/>
            <a:ext cx="1406525" cy="143933"/>
            <a:chOff x="3008629" y="1657350"/>
            <a:chExt cx="1687830" cy="172720"/>
          </a:xfrm>
        </p:grpSpPr>
        <p:sp>
          <p:nvSpPr>
            <p:cNvPr id="82" name="object 82"/>
            <p:cNvSpPr/>
            <p:nvPr/>
          </p:nvSpPr>
          <p:spPr>
            <a:xfrm>
              <a:off x="3008629" y="1657350"/>
              <a:ext cx="120650" cy="10795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83" name="object 83"/>
            <p:cNvSpPr/>
            <p:nvPr/>
          </p:nvSpPr>
          <p:spPr>
            <a:xfrm>
              <a:off x="4567554" y="1671954"/>
              <a:ext cx="128905" cy="1581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00"/>
            </a:p>
          </p:txBody>
        </p:sp>
      </p:grpSp>
      <p:sp>
        <p:nvSpPr>
          <p:cNvPr id="84" name="object 84"/>
          <p:cNvSpPr/>
          <p:nvPr/>
        </p:nvSpPr>
        <p:spPr>
          <a:xfrm>
            <a:off x="3736976" y="1149350"/>
            <a:ext cx="203729" cy="12435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8404" y="228600"/>
            <a:ext cx="7587192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3198" y="334517"/>
            <a:ext cx="29641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25" dirty="0"/>
              <a:t>Adsorption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9493" y="1248283"/>
            <a:ext cx="8595360" cy="2475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005" marR="626745" indent="-281940">
              <a:lnSpc>
                <a:spcPct val="100000"/>
              </a:lnSpc>
              <a:spcBef>
                <a:spcPts val="100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2400" spc="-13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4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accumulation</a:t>
            </a:r>
            <a:r>
              <a:rPr sz="24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4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molecular</a:t>
            </a:r>
            <a:r>
              <a:rPr sz="24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404040"/>
                </a:solidFill>
                <a:latin typeface="Arial"/>
                <a:cs typeface="Arial"/>
              </a:rPr>
              <a:t>species</a:t>
            </a:r>
            <a:r>
              <a:rPr sz="24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at</a:t>
            </a:r>
            <a:r>
              <a:rPr sz="24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4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404040"/>
                </a:solidFill>
                <a:latin typeface="Arial"/>
                <a:cs typeface="Arial"/>
              </a:rPr>
              <a:t>surface</a:t>
            </a:r>
            <a:r>
              <a:rPr sz="24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rather 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than</a:t>
            </a:r>
            <a:r>
              <a:rPr sz="2400" spc="-1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24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4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bulk</a:t>
            </a:r>
            <a:r>
              <a:rPr sz="24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4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6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4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solid</a:t>
            </a:r>
            <a:r>
              <a:rPr sz="24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25" dirty="0">
                <a:solidFill>
                  <a:srgbClr val="404040"/>
                </a:solidFill>
                <a:latin typeface="Arial"/>
                <a:cs typeface="Arial"/>
              </a:rPr>
              <a:t>or</a:t>
            </a:r>
            <a:r>
              <a:rPr sz="24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liquid</a:t>
            </a:r>
            <a:r>
              <a:rPr sz="24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sz="24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termed</a:t>
            </a:r>
            <a:r>
              <a:rPr sz="24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adsorption</a:t>
            </a:r>
            <a:r>
              <a:rPr sz="24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294005" marR="5080" indent="-281940">
              <a:lnSpc>
                <a:spcPct val="100000"/>
              </a:lnSpc>
              <a:spcBef>
                <a:spcPts val="2000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2400" spc="-130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molecular </a:t>
            </a:r>
            <a:r>
              <a:rPr sz="2400" spc="-105" dirty="0">
                <a:solidFill>
                  <a:srgbClr val="404040"/>
                </a:solidFill>
                <a:latin typeface="Arial"/>
                <a:cs typeface="Arial"/>
              </a:rPr>
              <a:t>species </a:t>
            </a:r>
            <a:r>
              <a:rPr sz="2400" spc="25" dirty="0">
                <a:solidFill>
                  <a:srgbClr val="404040"/>
                </a:solidFill>
                <a:latin typeface="Arial"/>
                <a:cs typeface="Arial"/>
              </a:rPr>
              <a:t>or </a:t>
            </a:r>
            <a:r>
              <a:rPr sz="2400" spc="-75" dirty="0">
                <a:solidFill>
                  <a:srgbClr val="404040"/>
                </a:solidFill>
                <a:latin typeface="Arial"/>
                <a:cs typeface="Arial"/>
              </a:rPr>
              <a:t>substance,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which 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concentrates </a:t>
            </a:r>
            <a:r>
              <a:rPr sz="2400" spc="25" dirty="0">
                <a:solidFill>
                  <a:srgbClr val="404040"/>
                </a:solidFill>
                <a:latin typeface="Arial"/>
                <a:cs typeface="Arial"/>
              </a:rPr>
              <a:t>or  </a:t>
            </a:r>
            <a:r>
              <a:rPr sz="2400" spc="-75" dirty="0">
                <a:solidFill>
                  <a:srgbClr val="404040"/>
                </a:solidFill>
                <a:latin typeface="Arial"/>
                <a:cs typeface="Arial"/>
              </a:rPr>
              <a:t>accumulates</a:t>
            </a:r>
            <a:r>
              <a:rPr sz="24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at</a:t>
            </a:r>
            <a:r>
              <a:rPr sz="24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4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404040"/>
                </a:solidFill>
                <a:latin typeface="Arial"/>
                <a:cs typeface="Arial"/>
              </a:rPr>
              <a:t>surface</a:t>
            </a:r>
            <a:r>
              <a:rPr sz="24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sz="24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termed</a:t>
            </a:r>
            <a:r>
              <a:rPr sz="24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u="sng" spc="-8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adsorbate</a:t>
            </a:r>
            <a:r>
              <a:rPr sz="2400" b="1" spc="-1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75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24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4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material  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on 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2400" spc="-65" dirty="0">
                <a:solidFill>
                  <a:srgbClr val="404040"/>
                </a:solidFill>
                <a:latin typeface="Arial"/>
                <a:cs typeface="Arial"/>
              </a:rPr>
              <a:t>surface </a:t>
            </a:r>
            <a:r>
              <a:rPr sz="2400" spc="7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which 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adsorption </a:t>
            </a:r>
            <a:r>
              <a:rPr sz="2400" spc="-60" dirty="0">
                <a:solidFill>
                  <a:srgbClr val="404040"/>
                </a:solidFill>
                <a:latin typeface="Arial"/>
                <a:cs typeface="Arial"/>
              </a:rPr>
              <a:t>takes </a:t>
            </a:r>
            <a:r>
              <a:rPr sz="2400" spc="-75" dirty="0">
                <a:solidFill>
                  <a:srgbClr val="404040"/>
                </a:solidFill>
                <a:latin typeface="Arial"/>
                <a:cs typeface="Arial"/>
              </a:rPr>
              <a:t>place </a:t>
            </a:r>
            <a:r>
              <a:rPr sz="2400" spc="-105" dirty="0">
                <a:solidFill>
                  <a:srgbClr val="404040"/>
                </a:solidFill>
                <a:latin typeface="Arial"/>
                <a:cs typeface="Arial"/>
              </a:rPr>
              <a:t>is </a:t>
            </a:r>
            <a:r>
              <a:rPr sz="2400" spc="-65" dirty="0">
                <a:solidFill>
                  <a:srgbClr val="404040"/>
                </a:solidFill>
                <a:latin typeface="Arial"/>
                <a:cs typeface="Arial"/>
              </a:rPr>
              <a:t>called </a:t>
            </a:r>
            <a:r>
              <a:rPr sz="2400" u="sng" spc="-6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spc="-10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adsorbent.</a:t>
            </a:r>
            <a:endParaRPr sz="24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131429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2466</Words>
  <Application>Microsoft Office PowerPoint</Application>
  <PresentationFormat>On-screen Show (16:10)</PresentationFormat>
  <Paragraphs>147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Arial Black</vt:lpstr>
      <vt:lpstr>Calibri</vt:lpstr>
      <vt:lpstr>DejaVu Sans</vt:lpstr>
      <vt:lpstr>Trebuchet MS</vt:lpstr>
      <vt:lpstr>Wingdings</vt:lpstr>
      <vt:lpstr>Office Theme</vt:lpstr>
      <vt:lpstr>SURFACE CHEMISTRY</vt:lpstr>
      <vt:lpstr>PowerPoint Presentation</vt:lpstr>
      <vt:lpstr>INTRODUCTION Surface chemistry is the study of processes  that occur at the interface of two bulk  phases.</vt:lpstr>
      <vt:lpstr>TYPES</vt:lpstr>
      <vt:lpstr>PowerPoint Presentation</vt:lpstr>
      <vt:lpstr>Absorption  through a  membrane</vt:lpstr>
      <vt:lpstr>Adsorption</vt:lpstr>
      <vt:lpstr>PowerPoint Presentation</vt:lpstr>
      <vt:lpstr>Adsorption</vt:lpstr>
      <vt:lpstr>Action of adsorption</vt:lpstr>
      <vt:lpstr>Difference between  adsoprtion and absorption</vt:lpstr>
      <vt:lpstr>Mechanism of adsoprtion</vt:lpstr>
      <vt:lpstr>PowerPoint Presentation</vt:lpstr>
      <vt:lpstr>Types of adsorption</vt:lpstr>
      <vt:lpstr>Characteristics of physisorption</vt:lpstr>
      <vt:lpstr>Characteristics of  chemisorption</vt:lpstr>
      <vt:lpstr>PowerPoint Presentation</vt:lpstr>
      <vt:lpstr>Adsorption isotherms</vt:lpstr>
      <vt:lpstr>PowerPoint Presentation</vt:lpstr>
      <vt:lpstr>PowerPoint Presentation</vt:lpstr>
      <vt:lpstr>PowerPoint Presentation</vt:lpstr>
      <vt:lpstr>Adsorption from solution  phase</vt:lpstr>
      <vt:lpstr>PowerPoint Presentation</vt:lpstr>
      <vt:lpstr>Applications of adsorption</vt:lpstr>
      <vt:lpstr>PowerPoint Presentation</vt:lpstr>
      <vt:lpstr>PowerPoint Presentation</vt:lpstr>
      <vt:lpstr>Electrophoresis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ok</cp:lastModifiedBy>
  <cp:revision>10</cp:revision>
  <dcterms:created xsi:type="dcterms:W3CDTF">2020-09-16T05:34:19Z</dcterms:created>
  <dcterms:modified xsi:type="dcterms:W3CDTF">2020-09-21T08:27:07Z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2016-01-09T00:00:00Z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2020-09-16T00:00:00Z</vt:filetime>
  </property>
</Properties>
</file>